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7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notesSlides/notesSlide2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33"/>
  </p:notesMasterIdLst>
  <p:handoutMasterIdLst>
    <p:handoutMasterId r:id="rId34"/>
  </p:handoutMasterIdLst>
  <p:sldIdLst>
    <p:sldId id="256" r:id="rId2"/>
    <p:sldId id="329" r:id="rId3"/>
    <p:sldId id="330" r:id="rId4"/>
    <p:sldId id="309" r:id="rId5"/>
    <p:sldId id="310" r:id="rId6"/>
    <p:sldId id="311" r:id="rId7"/>
    <p:sldId id="312" r:id="rId8"/>
    <p:sldId id="313" r:id="rId9"/>
    <p:sldId id="328" r:id="rId10"/>
    <p:sldId id="314" r:id="rId11"/>
    <p:sldId id="335" r:id="rId12"/>
    <p:sldId id="333" r:id="rId13"/>
    <p:sldId id="336" r:id="rId14"/>
    <p:sldId id="334" r:id="rId15"/>
    <p:sldId id="338" r:id="rId16"/>
    <p:sldId id="337" r:id="rId17"/>
    <p:sldId id="315" r:id="rId18"/>
    <p:sldId id="316" r:id="rId19"/>
    <p:sldId id="317" r:id="rId20"/>
    <p:sldId id="318" r:id="rId21"/>
    <p:sldId id="331" r:id="rId22"/>
    <p:sldId id="332" r:id="rId23"/>
    <p:sldId id="321" r:id="rId24"/>
    <p:sldId id="319" r:id="rId25"/>
    <p:sldId id="320" r:id="rId26"/>
    <p:sldId id="322" r:id="rId27"/>
    <p:sldId id="327" r:id="rId28"/>
    <p:sldId id="324" r:id="rId29"/>
    <p:sldId id="325" r:id="rId30"/>
    <p:sldId id="326" r:id="rId31"/>
    <p:sldId id="30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385" autoAdjust="0"/>
    <p:restoredTop sz="91192" autoAdjust="0"/>
  </p:normalViewPr>
  <p:slideViewPr>
    <p:cSldViewPr>
      <p:cViewPr varScale="1">
        <p:scale>
          <a:sx n="103" d="100"/>
          <a:sy n="103" d="100"/>
        </p:scale>
        <p:origin x="-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interSettings" Target="printerSettings/printerSettings1.bin"/><Relationship Id="rId31" Type="http://schemas.openxmlformats.org/officeDocument/2006/relationships/slide" Target="slides/slide30.xml"/><Relationship Id="rId34" Type="http://schemas.openxmlformats.org/officeDocument/2006/relationships/handoutMaster" Target="handoutMasters/handoutMaster1.xml"/><Relationship Id="rId39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heme" Target="theme/theme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Young Male</c:v>
                </c:pt>
                <c:pt idx="1">
                  <c:v>Young Female</c:v>
                </c:pt>
                <c:pt idx="2">
                  <c:v>Older Male</c:v>
                </c:pt>
                <c:pt idx="3">
                  <c:v>Older Female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Young Male</c:v>
                </c:pt>
                <c:pt idx="1">
                  <c:v>Young Female</c:v>
                </c:pt>
                <c:pt idx="2">
                  <c:v>Older Male</c:v>
                </c:pt>
                <c:pt idx="3">
                  <c:v>Older Female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Young Male</c:v>
                </c:pt>
                <c:pt idx="1">
                  <c:v>Young Female</c:v>
                </c:pt>
                <c:pt idx="2">
                  <c:v>Older Male</c:v>
                </c:pt>
                <c:pt idx="3">
                  <c:v>Older Female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axId val="531296648"/>
        <c:axId val="611755208"/>
      </c:barChart>
      <c:catAx>
        <c:axId val="531296648"/>
        <c:scaling>
          <c:orientation val="minMax"/>
        </c:scaling>
        <c:axPos val="b"/>
        <c:tickLblPos val="nextTo"/>
        <c:crossAx val="611755208"/>
        <c:crosses val="autoZero"/>
        <c:auto val="1"/>
        <c:lblAlgn val="ctr"/>
        <c:lblOffset val="100"/>
      </c:catAx>
      <c:valAx>
        <c:axId val="611755208"/>
        <c:scaling>
          <c:orientation val="minMax"/>
        </c:scaling>
        <c:axPos val="l"/>
        <c:majorGridlines/>
        <c:numFmt formatCode="General" sourceLinked="1"/>
        <c:tickLblPos val="nextTo"/>
        <c:crossAx val="5312966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HIV Knowledge</c:v>
                </c:pt>
              </c:strCache>
            </c:strRef>
          </c:tx>
          <c:explosion val="25"/>
          <c:cat>
            <c:strRef>
              <c:f>Sheet1!$A$2:$A$5</c:f>
              <c:strCache>
                <c:ptCount val="4"/>
                <c:pt idx="0">
                  <c:v>Young Male</c:v>
                </c:pt>
                <c:pt idx="1">
                  <c:v>Young Female</c:v>
                </c:pt>
                <c:pt idx="2">
                  <c:v>Older Male</c:v>
                </c:pt>
                <c:pt idx="3">
                  <c:v>Older Female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10.0</c:v>
                </c:pt>
                <c:pt idx="1">
                  <c:v>0.8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Gender </a:t>
            </a:r>
            <a:r>
              <a:rPr lang="en-US" dirty="0"/>
              <a:t>Knowledge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Genda Knowledge</c:v>
                </c:pt>
              </c:strCache>
            </c:strRef>
          </c:tx>
          <c:explosion val="25"/>
          <c:cat>
            <c:strRef>
              <c:f>Sheet1!$A$2:$A$5</c:f>
              <c:strCache>
                <c:ptCount val="4"/>
                <c:pt idx="0">
                  <c:v>Young Male</c:v>
                </c:pt>
                <c:pt idx="1">
                  <c:v>Young Female</c:v>
                </c:pt>
                <c:pt idx="2">
                  <c:v>Older Female</c:v>
                </c:pt>
                <c:pt idx="3">
                  <c:v>Older Male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379A2-30C4-429D-A76C-85B039461EC0}" type="datetimeFigureOut">
              <a:rPr lang="en-US" smtClean="0"/>
              <a:pPr/>
              <a:t>12/2/10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DAB99-4EA1-4382-9CA3-C6615819E3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4D1-48C6-4ACE-8350-F8E56688D0D1}" type="datetimeFigureOut">
              <a:rPr lang="en-US" smtClean="0"/>
              <a:pPr/>
              <a:t>12/2/10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AD50C-9D73-408D-851E-2FFBF9D40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D50C-9D73-408D-851E-2FFBF9D40C9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D50C-9D73-408D-851E-2FFBF9D40C9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D50C-9D73-408D-851E-2FFBF9D40C9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D50C-9D73-408D-851E-2FFBF9D40C9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D50C-9D73-408D-851E-2FFBF9D40C9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D50C-9D73-408D-851E-2FFBF9D40C9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D50C-9D73-408D-851E-2FFBF9D40C9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D50C-9D73-408D-851E-2FFBF9D40C9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D50C-9D73-408D-851E-2FFBF9D40C9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D50C-9D73-408D-851E-2FFBF9D40C9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D50C-9D73-408D-851E-2FFBF9D40C9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D50C-9D73-408D-851E-2FFBF9D40C9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D50C-9D73-408D-851E-2FFBF9D40C9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D50C-9D73-408D-851E-2FFBF9D40C9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D50C-9D73-408D-851E-2FFBF9D40C9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D50C-9D73-408D-851E-2FFBF9D40C9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D50C-9D73-408D-851E-2FFBF9D40C9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D50C-9D73-408D-851E-2FFBF9D40C9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D50C-9D73-408D-851E-2FFBF9D40C9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D50C-9D73-408D-851E-2FFBF9D40C9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D50C-9D73-408D-851E-2FFBF9D40C9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D50C-9D73-408D-851E-2FFBF9D40C9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D50C-9D73-408D-851E-2FFBF9D40C9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D50C-9D73-408D-851E-2FFBF9D40C9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D50C-9D73-408D-851E-2FFBF9D40C9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D50C-9D73-408D-851E-2FFBF9D40C9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D50C-9D73-408D-851E-2FFBF9D40C9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D50C-9D73-408D-851E-2FFBF9D40C9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D50C-9D73-408D-851E-2FFBF9D40C9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D50C-9D73-408D-851E-2FFBF9D40C9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AD50C-9D73-408D-851E-2FFBF9D40C9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E2A7-2538-4624-B348-A035F4214612}" type="datetimeFigureOut">
              <a:rPr lang="en-US" smtClean="0"/>
              <a:pPr/>
              <a:t>12/2/10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853D-798A-4D1C-B95C-00AB18C901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E2A7-2538-4624-B348-A035F4214612}" type="datetimeFigureOut">
              <a:rPr lang="en-US" smtClean="0"/>
              <a:pPr/>
              <a:t>12/2/10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853D-798A-4D1C-B95C-00AB18C9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E2A7-2538-4624-B348-A035F4214612}" type="datetimeFigureOut">
              <a:rPr lang="en-US" smtClean="0"/>
              <a:pPr/>
              <a:t>12/2/10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853D-798A-4D1C-B95C-00AB18C9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E2A7-2538-4624-B348-A035F4214612}" type="datetimeFigureOut">
              <a:rPr lang="en-US" smtClean="0"/>
              <a:pPr/>
              <a:t>12/2/10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853D-798A-4D1C-B95C-00AB18C9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E2A7-2538-4624-B348-A035F4214612}" type="datetimeFigureOut">
              <a:rPr lang="en-US" smtClean="0"/>
              <a:pPr/>
              <a:t>12/2/10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6BE853D-798A-4D1C-B95C-00AB18C9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E2A7-2538-4624-B348-A035F4214612}" type="datetimeFigureOut">
              <a:rPr lang="en-US" smtClean="0"/>
              <a:pPr/>
              <a:t>12/2/10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853D-798A-4D1C-B95C-00AB18C9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E2A7-2538-4624-B348-A035F4214612}" type="datetimeFigureOut">
              <a:rPr lang="en-US" smtClean="0"/>
              <a:pPr/>
              <a:t>12/2/10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853D-798A-4D1C-B95C-00AB18C9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E2A7-2538-4624-B348-A035F4214612}" type="datetimeFigureOut">
              <a:rPr lang="en-US" smtClean="0"/>
              <a:pPr/>
              <a:t>12/2/10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853D-798A-4D1C-B95C-00AB18C9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E2A7-2538-4624-B348-A035F4214612}" type="datetimeFigureOut">
              <a:rPr lang="en-US" smtClean="0"/>
              <a:pPr/>
              <a:t>12/2/10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853D-798A-4D1C-B95C-00AB18C9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E2A7-2538-4624-B348-A035F4214612}" type="datetimeFigureOut">
              <a:rPr lang="en-US" smtClean="0"/>
              <a:pPr/>
              <a:t>12/2/10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853D-798A-4D1C-B95C-00AB18C9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E2A7-2538-4624-B348-A035F4214612}" type="datetimeFigureOut">
              <a:rPr lang="en-US" smtClean="0"/>
              <a:pPr/>
              <a:t>12/2/10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853D-798A-4D1C-B95C-00AB18C9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51AE2A7-2538-4624-B348-A035F4214612}" type="datetimeFigureOut">
              <a:rPr lang="en-US" smtClean="0"/>
              <a:pPr/>
              <a:t>12/2/10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BE853D-798A-4D1C-B95C-00AB18C9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eg"/><Relationship Id="rId6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eg"/><Relationship Id="rId6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4" Type="http://schemas.openxmlformats.org/officeDocument/2006/relationships/image" Target="../media/image3.jpeg"/><Relationship Id="rId10" Type="http://schemas.openxmlformats.org/officeDocument/2006/relationships/image" Target="../media/image25.jpeg"/><Relationship Id="rId5" Type="http://schemas.openxmlformats.org/officeDocument/2006/relationships/image" Target="../media/image20.jpeg"/><Relationship Id="rId7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9" Type="http://schemas.openxmlformats.org/officeDocument/2006/relationships/image" Target="../media/image24.jpeg"/><Relationship Id="rId3" Type="http://schemas.openxmlformats.org/officeDocument/2006/relationships/image" Target="../media/image2.jpeg"/><Relationship Id="rId6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jpeg"/><Relationship Id="rId4" Type="http://schemas.openxmlformats.org/officeDocument/2006/relationships/image" Target="../media/image2.jpeg"/><Relationship Id="rId1" Type="http://schemas.openxmlformats.org/officeDocument/2006/relationships/video" Target="file:///C:\Users\Sarah\Documents\Media%20and%20Communications\FJN+%20TV%20spot%20-%20Final%20edit.wmv" TargetMode="Externa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31.xml"/><Relationship Id="rId5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Relationship Id="rId6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jpeg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Relationship Id="rId5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533400"/>
            <a:ext cx="8686800" cy="6096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endParaRPr lang="en-US" i="1" dirty="0" smtClean="0"/>
          </a:p>
          <a:p>
            <a:pPr>
              <a:buNone/>
            </a:pPr>
            <a:r>
              <a:rPr lang="en-US" i="1" dirty="0" smtClean="0"/>
              <a:t>                                           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</a:p>
          <a:p>
            <a:pPr>
              <a:buNone/>
            </a:pP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Fiji Network for people living with HIV and/or AIDS (FJN+)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Sarah\Desktop\logo 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4276" y="533400"/>
            <a:ext cx="1152524" cy="60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59362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tx1"/>
                </a:solidFill>
              </a:rPr>
              <a:t>Reports Finding</a:t>
            </a:r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Sarah\Desktop\logo 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476" y="0"/>
            <a:ext cx="1152524" cy="60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Participants Graph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Knowledge and Behavior Change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on the knowledge, attitudes and behavior of four group in Matata Settlement have been collected through Pre and post Test Questionnaires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% of Male and Female respondent that answered correct knowledge ‘questions correctly in Matata Settlement 2010 SS training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Proportion of Participants with correct knowledge of HIV prevention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45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/>
                <a:gridCol w="685800"/>
                <a:gridCol w="685800"/>
                <a:gridCol w="6858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Having</a:t>
                      </a:r>
                      <a:r>
                        <a:rPr lang="en-US" sz="1600" baseline="0" dirty="0" smtClean="0"/>
                        <a:t> sex with only one, faithful uninfected partner can reduce the change of getting HIV 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Using Condoms correctly can reduce the chance</a:t>
                      </a:r>
                      <a:r>
                        <a:rPr lang="en-US" baseline="0" dirty="0" smtClean="0"/>
                        <a:t> of getting HIV?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healthy looking person can be infected with HIV?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person</a:t>
                      </a:r>
                      <a:r>
                        <a:rPr lang="en-US" baseline="0" dirty="0" smtClean="0"/>
                        <a:t> can get HIV from Mosquito bites?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person can get HIV from</a:t>
                      </a:r>
                      <a:r>
                        <a:rPr lang="en-US" baseline="0" dirty="0" smtClean="0"/>
                        <a:t> sharing a meal with someone who is infected with HIV?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All Answers correct: (none)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% of Male and Female respondent that answered correct knowledge ‘questions correctly in </a:t>
            </a:r>
            <a:r>
              <a:rPr lang="en-US" sz="2000" dirty="0" err="1" smtClean="0">
                <a:solidFill>
                  <a:schemeClr val="tx1"/>
                </a:solidFill>
              </a:rPr>
              <a:t>Matata</a:t>
            </a:r>
            <a:r>
              <a:rPr lang="en-US" sz="2000" dirty="0" smtClean="0">
                <a:solidFill>
                  <a:schemeClr val="tx1"/>
                </a:solidFill>
              </a:rPr>
              <a:t> Settlement 2010 SS training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IEC Material Distribution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Strength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Facilitators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knowledge – HIV 101 and  Life skills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work spirit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of Flexibility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time Volunteer and Secretariat – FJN+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Network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PLHIV Facilitator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Adding reality stories to the presentation to evidences information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 influential people like church leaders and community leaders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 Collection – To back the evidence of the training </a:t>
            </a:r>
          </a:p>
          <a:p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 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Flexibility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work spirit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sensitive toward Issues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Minded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Committed to the program  </a:t>
            </a:r>
          </a:p>
          <a:p>
            <a:endParaRPr lang="en-US" dirty="0"/>
          </a:p>
        </p:txBody>
      </p:sp>
      <p:pic>
        <p:nvPicPr>
          <p:cNvPr id="5" name="Picture 2" descr="C:\Users\Sarah\Desktop\logo 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476" y="0"/>
            <a:ext cx="1152524" cy="60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Con’t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Energetic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Creativity</a:t>
            </a:r>
          </a:p>
          <a:p>
            <a:r>
              <a:rPr lang="en-US" dirty="0" smtClean="0"/>
              <a:t> Participants coming from same denomination</a:t>
            </a:r>
          </a:p>
          <a:p>
            <a:r>
              <a:rPr lang="en-US" dirty="0" smtClean="0"/>
              <a:t> Person sharing and testimony</a:t>
            </a:r>
          </a:p>
          <a:p>
            <a:endParaRPr lang="en-US" dirty="0"/>
          </a:p>
        </p:txBody>
      </p:sp>
      <p:pic>
        <p:nvPicPr>
          <p:cNvPr id="4" name="Picture 2" descr="C:\Users\Sarah\Desktop\logo 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476" y="0"/>
            <a:ext cx="1152524" cy="60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Weakness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Facilitators :</a:t>
            </a:r>
          </a:p>
          <a:p>
            <a:r>
              <a:rPr lang="en-US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commitment at FJN+ (Especially in Filling up the Jornals)</a:t>
            </a:r>
          </a:p>
          <a:p>
            <a:r>
              <a:rPr lang="en-US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communication – Communication breakdown </a:t>
            </a:r>
          </a:p>
          <a:p>
            <a:r>
              <a:rPr lang="en-US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of Acronyms especially in the area of STIs topic</a:t>
            </a:r>
          </a:p>
          <a:p>
            <a:r>
              <a:rPr lang="en-US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 (STIs Presentation) – (</a:t>
            </a:r>
            <a:r>
              <a:rPr lang="en-US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</a:t>
            </a:r>
            <a:r>
              <a:rPr lang="en-US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contextualize terms to suit the participant. </a:t>
            </a:r>
          </a:p>
          <a:p>
            <a:r>
              <a:rPr lang="en-US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 of conduct the training (Facilitator speed to be the same as Writer) </a:t>
            </a:r>
          </a:p>
          <a:p>
            <a:endParaRPr lang="en-US" sz="19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9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9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9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4" name="Picture 2" descr="C:\Users\Sarah\Desktop\logo 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476" y="0"/>
            <a:ext cx="1152524" cy="60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FJN+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Government Organization Registered under Charitable Trust Act of Fiji in 2004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Formed in 30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June, 2003 – 8 PLHIV and Dr Jiko Luveni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 members – HIV + with more that 100 active volunteers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Component 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Capacity Building</a:t>
            </a:r>
          </a:p>
          <a:p>
            <a:pPr>
              <a:buFontTx/>
              <a:buChar char="-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and Support </a:t>
            </a:r>
          </a:p>
          <a:p>
            <a:pPr>
              <a:buFontTx/>
              <a:buChar char="-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Advocacy </a:t>
            </a:r>
          </a:p>
          <a:p>
            <a:pPr>
              <a:buFontTx/>
              <a:buChar char="-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Income Generation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Con’t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i="1" dirty="0" smtClean="0"/>
              <a:t>Participants </a:t>
            </a:r>
          </a:p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discussion (young women very hard to open up)</a:t>
            </a:r>
          </a:p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participant are uneducated – (Really need the explanation to be clearly and slowly due to Illiteracy</a:t>
            </a:r>
          </a:p>
          <a:p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Participant involves in sports</a:t>
            </a:r>
          </a:p>
          <a:p>
            <a:endPara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i="1" dirty="0"/>
          </a:p>
        </p:txBody>
      </p:sp>
      <p:pic>
        <p:nvPicPr>
          <p:cNvPr id="4" name="Picture 2" descr="C:\Users\Sarah\Desktop\logo 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476" y="0"/>
            <a:ext cx="1152524" cy="60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Group work Galleries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Sarah\Desktop\All Picture\SS Matata PICS\SS Pics\DSC0012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1" y="1524001"/>
            <a:ext cx="3505199" cy="2514600"/>
          </a:xfrm>
          <a:prstGeom prst="rect">
            <a:avLst/>
          </a:prstGeom>
          <a:noFill/>
        </p:spPr>
      </p:pic>
      <p:pic>
        <p:nvPicPr>
          <p:cNvPr id="2051" name="Picture 3" descr="C:\Users\Sarah\Desktop\All Picture\SS Matata PICS\SS Pics\DSC001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447800"/>
            <a:ext cx="3352800" cy="2590800"/>
          </a:xfrm>
          <a:prstGeom prst="rect">
            <a:avLst/>
          </a:prstGeom>
          <a:noFill/>
        </p:spPr>
      </p:pic>
      <p:pic>
        <p:nvPicPr>
          <p:cNvPr id="2052" name="Picture 4" descr="C:\Users\Sarah\Desktop\All Picture\SS Matata PICS\DSC001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399" y="4267200"/>
            <a:ext cx="3581401" cy="2362199"/>
          </a:xfrm>
          <a:prstGeom prst="rect">
            <a:avLst/>
          </a:prstGeom>
          <a:noFill/>
        </p:spPr>
      </p:pic>
      <p:pic>
        <p:nvPicPr>
          <p:cNvPr id="2053" name="Picture 5" descr="C:\Users\Sarah\Desktop\All Picture\SS Matata PICS\DSC001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4267199"/>
            <a:ext cx="3429000" cy="220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Idea and contribution during training Image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Sarah\Desktop\All Picture\SS Matata PICS\DSC0016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71600"/>
            <a:ext cx="3531394" cy="2514600"/>
          </a:xfrm>
          <a:prstGeom prst="rect">
            <a:avLst/>
          </a:prstGeom>
          <a:noFill/>
        </p:spPr>
      </p:pic>
      <p:pic>
        <p:nvPicPr>
          <p:cNvPr id="3075" name="Picture 3" descr="C:\Users\Sarah\Desktop\All Picture\SS Matata PICS\DSC001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371600"/>
            <a:ext cx="3429000" cy="2590800"/>
          </a:xfrm>
          <a:prstGeom prst="rect">
            <a:avLst/>
          </a:prstGeom>
          <a:noFill/>
        </p:spPr>
      </p:pic>
      <p:pic>
        <p:nvPicPr>
          <p:cNvPr id="3076" name="Picture 4" descr="C:\Users\Sarah\Desktop\All Picture\SS Matata PICS\SS Pics\DSC001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191000"/>
            <a:ext cx="3505200" cy="2514600"/>
          </a:xfrm>
          <a:prstGeom prst="rect">
            <a:avLst/>
          </a:prstGeom>
          <a:noFill/>
        </p:spPr>
      </p:pic>
      <p:pic>
        <p:nvPicPr>
          <p:cNvPr id="3077" name="Picture 5" descr="C:\Users\Sarah\Desktop\All Picture\SS Matata PICS\SS Pics\DSC001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4191000"/>
            <a:ext cx="3352800" cy="2429933"/>
          </a:xfrm>
          <a:prstGeom prst="rect">
            <a:avLst/>
          </a:prstGeom>
          <a:noFill/>
        </p:spPr>
      </p:pic>
      <p:pic>
        <p:nvPicPr>
          <p:cNvPr id="3078" name="Picture 6" descr="C:\Users\Sarah\Desktop\All Picture\SS Matata PICS\SS Pics\DSC001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3048000"/>
            <a:ext cx="2514600" cy="33527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Concerned from Facilitators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many women cannot present well?</a:t>
            </a:r>
          </a:p>
          <a:p>
            <a:r>
              <a:rPr lang="en-US" dirty="0" smtClean="0"/>
              <a:t>The crowd which are not part of the training, how to cater for them?</a:t>
            </a:r>
          </a:p>
          <a:p>
            <a:r>
              <a:rPr lang="en-US" dirty="0" smtClean="0"/>
              <a:t>According to some women participant they like to have joined session with Boys because its fun. </a:t>
            </a:r>
          </a:p>
          <a:p>
            <a:r>
              <a:rPr lang="en-US" dirty="0" smtClean="0"/>
              <a:t>More Participants – Less food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Sarah\Desktop\logo 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476" y="0"/>
            <a:ext cx="1152524" cy="60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Recommendation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More time needed for the SS Training (more time for discussion)</a:t>
            </a:r>
          </a:p>
          <a:p>
            <a:r>
              <a:rPr lang="en-US" dirty="0" smtClean="0"/>
              <a:t>Consider the SS venue due to some communities they don’t have proper lights, Carpet (due to cold floor) and etc (this could affect the Training)</a:t>
            </a:r>
          </a:p>
          <a:p>
            <a:r>
              <a:rPr lang="en-US" dirty="0" smtClean="0"/>
              <a:t>If the training could happen 3 times in a year (Due to our timeline – 1 Month)</a:t>
            </a:r>
          </a:p>
          <a:p>
            <a:r>
              <a:rPr lang="en-US" dirty="0" smtClean="0"/>
              <a:t>To have separate venue for each group (4 groups sharing the same roof) – Participant complained about other group due to noisy level.</a:t>
            </a:r>
          </a:p>
          <a:p>
            <a:r>
              <a:rPr lang="en-US" dirty="0" smtClean="0"/>
              <a:t>Incentives</a:t>
            </a:r>
          </a:p>
          <a:p>
            <a:r>
              <a:rPr lang="en-US" dirty="0" smtClean="0"/>
              <a:t>Transport Allowances due to Geographical  location</a:t>
            </a:r>
          </a:p>
          <a:p>
            <a:r>
              <a:rPr lang="en-US" dirty="0" smtClean="0"/>
              <a:t> DSA and meal allowances – Because its out of work station (More session in the Night)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Sarah\Desktop\logo 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476" y="0"/>
            <a:ext cx="1152524" cy="60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Con’t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Retreat – To learn from other facilitators</a:t>
            </a:r>
          </a:p>
          <a:p>
            <a:r>
              <a:rPr lang="en-US" dirty="0" smtClean="0"/>
              <a:t>Fijian Questionnaire to be pretest again with contribution from all Facilitators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Users\Sarah\Desktop\logo 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476" y="0"/>
            <a:ext cx="1152524" cy="60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print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Media Coverage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RESIDENTS of a settlement in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expected to be well versed with issues that make the community vulnerable to HIV.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has been possible after a four-week training called Stepping Stones which is a training package in gender, HIV, communication and relationship skills.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workshop was held at the Matata settlement in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organised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the FJN+.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FJN+ representative Leba Kania (pictured) said Stepping Stones training was initiated by Foundation of the South Pacific International (FSPI), funded by Ministry of Health (MOH) and implemented by FJN+.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 Kania said the workshop had been effective in generating sustainable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behaviour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change in many communities.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"Using a facilitation approach, stepping stones helps community members to develop a greater social capital in relation to the issues that make the community vulnerable to HIV," she said.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 Kania said the training was designed to allow women, men and young people to address their relationships in a constructive, fair and equitable way.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said people who went through the training would be able to explore their social, sexual and psychological needs, to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communication blocks they faced, and to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practise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different ways of addressing their relationships.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"We are getting prepared for a Lakeba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Roadshow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December, and we will be implementing, Life Skills, Stepping Stones, HIV 101, Transformational Leadership, Action Reflection Learning and HIV Specific Human Rights," she said.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workshop had 50 participants who received their completion certificates from the Ministry of Health on Wednesday.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Meanwhile, World AIDS Day will be celebrated around the world on December 1.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4" name="Picture 2" descr="C:\Users\Sarah\Desktop\logo 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476" y="0"/>
            <a:ext cx="1152524" cy="60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Outcomes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Formed a new Community partner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Participants signed up to be FJN+ Volunteer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participant will be part of the WAD Road in Lakeba Island from the 14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29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December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 are been the gate Keepers in Matata Community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Certificate Galleries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Sarah\Desktop\logo 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476" y="0"/>
            <a:ext cx="1152524" cy="609599"/>
          </a:xfrm>
          <a:prstGeom prst="rect">
            <a:avLst/>
          </a:prstGeom>
          <a:noFill/>
        </p:spPr>
      </p:pic>
      <p:pic>
        <p:nvPicPr>
          <p:cNvPr id="1026" name="Picture 2" descr="G:\Matata Pics\IMG_483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371600"/>
            <a:ext cx="3200400" cy="2209800"/>
          </a:xfrm>
          <a:prstGeom prst="rect">
            <a:avLst/>
          </a:prstGeom>
          <a:noFill/>
        </p:spPr>
      </p:pic>
      <p:pic>
        <p:nvPicPr>
          <p:cNvPr id="1027" name="Picture 3" descr="G:\Matata Pics\IMG_48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1295400"/>
            <a:ext cx="3255169" cy="2286000"/>
          </a:xfrm>
          <a:prstGeom prst="rect">
            <a:avLst/>
          </a:prstGeom>
          <a:noFill/>
        </p:spPr>
      </p:pic>
      <p:pic>
        <p:nvPicPr>
          <p:cNvPr id="1028" name="Picture 4" descr="G:\Matata Pics\IMG_48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1" y="4114800"/>
            <a:ext cx="3200400" cy="2590800"/>
          </a:xfrm>
          <a:prstGeom prst="rect">
            <a:avLst/>
          </a:prstGeom>
          <a:noFill/>
        </p:spPr>
      </p:pic>
      <p:pic>
        <p:nvPicPr>
          <p:cNvPr id="1029" name="Picture 5" descr="G:\Matata Pics\IMG_486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495800"/>
            <a:ext cx="3352800" cy="2362200"/>
          </a:xfrm>
          <a:prstGeom prst="rect">
            <a:avLst/>
          </a:prstGeom>
          <a:noFill/>
        </p:spPr>
      </p:pic>
      <p:pic>
        <p:nvPicPr>
          <p:cNvPr id="1030" name="Picture 6" descr="G:\Matata Pics\IMG_492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4600" y="2590800"/>
            <a:ext cx="2581671" cy="2490859"/>
          </a:xfrm>
          <a:prstGeom prst="rect">
            <a:avLst/>
          </a:prstGeom>
          <a:noFill/>
        </p:spPr>
      </p:pic>
      <p:pic>
        <p:nvPicPr>
          <p:cNvPr id="1031" name="Picture 7" descr="G:\Matata Pics\IMG_498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29400" y="3200400"/>
            <a:ext cx="2607806" cy="2774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To conclude!!!!!!!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Illiterate of the Future are not those who cannot read and write, But those that cannot learn, unlearn and relearn………</a:t>
            </a:r>
          </a:p>
          <a:p>
            <a:pPr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living with HIV are part of the solution and not the problem…….. We are just like you and me.</a:t>
            </a:r>
          </a:p>
          <a:p>
            <a:endParaRPr lang="en-US" dirty="0"/>
          </a:p>
        </p:txBody>
      </p:sp>
      <p:pic>
        <p:nvPicPr>
          <p:cNvPr id="4" name="Picture 2" descr="C:\Users\Sarah\Desktop\logo 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476" y="0"/>
            <a:ext cx="1152524" cy="60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living with HIV remain socially integrated and lead positive and productive lives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Mission:</a:t>
            </a:r>
          </a:p>
          <a:p>
            <a:pPr>
              <a:buNone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improve the quality of lives of people living with HIV and their Families. </a:t>
            </a:r>
          </a:p>
          <a:p>
            <a:pPr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Objectives:</a:t>
            </a:r>
          </a:p>
          <a:p>
            <a:pPr>
              <a:buNone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promote the overall quality of people living with HIV in Fiji.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Vinaka Vakalevu for your Listening</a:t>
            </a:r>
          </a:p>
          <a:p>
            <a:pPr algn="ctr">
              <a:buNone/>
            </a:pPr>
            <a:r>
              <a:rPr lang="en-US" sz="6600" dirty="0" smtClean="0"/>
              <a:t> </a:t>
            </a:r>
            <a:endParaRPr lang="en-US" sz="6600" dirty="0"/>
          </a:p>
        </p:txBody>
      </p:sp>
      <p:pic>
        <p:nvPicPr>
          <p:cNvPr id="4" name="Picture 2" descr="C:\Users\Sarah\Desktop\logo 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476" y="0"/>
            <a:ext cx="1152524" cy="60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4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Reminder;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 Visible champion, encourage and support people living with HIV in the Pacific………</a:t>
            </a:r>
            <a:endParaRPr lang="en-US" sz="3600" dirty="0"/>
          </a:p>
        </p:txBody>
      </p:sp>
      <p:pic>
        <p:nvPicPr>
          <p:cNvPr id="8" name="FJN+ TV spot - Final edit.wmv">
            <a:hlinkClick r:id="" action="ppaction://media"/>
          </p:cNvPr>
          <p:cNvPicPr/>
          <p:nvPr>
            <p:ph sz="half"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789488" y="1981200"/>
            <a:ext cx="3440112" cy="3581400"/>
          </a:xfrm>
          <a:prstGeom prst="rect">
            <a:avLst/>
          </a:prstGeom>
        </p:spPr>
      </p:pic>
      <p:pic>
        <p:nvPicPr>
          <p:cNvPr id="9" name="Picture 2" descr="C:\Users\Sarah\Desktop\logo col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1476" y="0"/>
            <a:ext cx="1152524" cy="60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Location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Government Pharmacy</a:t>
            </a:r>
          </a:p>
          <a:p>
            <a:pPr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Rodwell Road</a:t>
            </a:r>
          </a:p>
          <a:p>
            <a:pPr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Suva</a:t>
            </a:r>
          </a:p>
          <a:p>
            <a:pPr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P: 00679 3310 958</a:t>
            </a:r>
          </a:p>
          <a:p>
            <a:pPr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F: 00679 3319 145</a:t>
            </a:r>
          </a:p>
          <a:p>
            <a:endParaRPr lang="en-US" dirty="0"/>
          </a:p>
        </p:txBody>
      </p:sp>
      <p:pic>
        <p:nvPicPr>
          <p:cNvPr id="5" name="Picture 2" descr="C:\Users\Sarah\Desktop\logo 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476" y="0"/>
            <a:ext cx="1152524" cy="60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Office Galleries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C:\Users\Sarah\Desktop\DSC0050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828800"/>
            <a:ext cx="3429000" cy="1828800"/>
          </a:xfrm>
          <a:prstGeom prst="rect">
            <a:avLst/>
          </a:prstGeom>
          <a:noFill/>
        </p:spPr>
      </p:pic>
      <p:pic>
        <p:nvPicPr>
          <p:cNvPr id="5" name="Picture 2" descr="C:\Users\Sarah\Desktop\DSC005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962400"/>
            <a:ext cx="3505200" cy="2438400"/>
          </a:xfrm>
          <a:prstGeom prst="rect">
            <a:avLst/>
          </a:prstGeom>
          <a:noFill/>
        </p:spPr>
      </p:pic>
      <p:pic>
        <p:nvPicPr>
          <p:cNvPr id="6" name="Picture 5" descr="C:\Users\Sarah\Desktop\DSC005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1828800"/>
            <a:ext cx="4800600" cy="4648200"/>
          </a:xfrm>
          <a:prstGeom prst="rect">
            <a:avLst/>
          </a:prstGeom>
          <a:noFill/>
        </p:spPr>
      </p:pic>
      <p:pic>
        <p:nvPicPr>
          <p:cNvPr id="8" name="Picture 2" descr="C:\Users\Sarah\Desktop\logo colo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91476" y="0"/>
            <a:ext cx="1152524" cy="60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SS Training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Matata Village,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Sarah\Desktop\logo 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476" y="0"/>
            <a:ext cx="1152524" cy="60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Facilitators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0" indent="-571500">
              <a:buFont typeface="+mj-lt"/>
              <a:buAutoNum type="romanL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 Joeli Colati (Young Male)</a:t>
            </a:r>
          </a:p>
          <a:p>
            <a:pPr marL="571500" indent="-571500">
              <a:buFont typeface="+mj-lt"/>
              <a:buAutoNum type="romanL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Loqi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Cati (Older Male)</a:t>
            </a:r>
          </a:p>
          <a:p>
            <a:pPr marL="571500" indent="-571500">
              <a:buFont typeface="+mj-lt"/>
              <a:buAutoNum type="romanL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 Leba Kania (Young Female)</a:t>
            </a:r>
          </a:p>
          <a:p>
            <a:pPr marL="571500" indent="-571500">
              <a:buFont typeface="+mj-lt"/>
              <a:buAutoNum type="romanLcPeriod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Lili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Gonerogo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(Older Female</a:t>
            </a:r>
          </a:p>
          <a:p>
            <a:pPr marL="571500" indent="-571500">
              <a:buNone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 Persons</a:t>
            </a:r>
          </a:p>
          <a:p>
            <a:pPr marL="571500" indent="-57150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 Tura Lewai (Gender Equality - FSPI)</a:t>
            </a:r>
          </a:p>
          <a:p>
            <a:pPr marL="571500" indent="-57150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MSC – FJN+ Volunteer)</a:t>
            </a:r>
          </a:p>
          <a:p>
            <a:pPr marL="571500" indent="-57150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Sitiveni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Tuvou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(STIs – Reproductive Clinic)</a:t>
            </a:r>
          </a:p>
          <a:p>
            <a:pPr marL="571500" indent="-57150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Mitieli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Delasau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(Logistics)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Sarah\Desktop\logo 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476" y="0"/>
            <a:ext cx="1152524" cy="60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Map for the SS Training Venue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Viti-Suva[1]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85800" y="1600200"/>
            <a:ext cx="7315200" cy="4572000"/>
          </a:xfrm>
          <a:blipFill>
            <a:blip r:embed="rId5" cstate="print"/>
            <a:tile tx="0" ty="0" sx="100000" sy="100000" flip="none" algn="tl"/>
          </a:blipFill>
        </p:spPr>
      </p:pic>
      <p:pic>
        <p:nvPicPr>
          <p:cNvPr id="5" name="Picture 2" descr="C:\Users\Sarah\Desktop\logo col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1476" y="0"/>
            <a:ext cx="1152524" cy="60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Why we chosen Matata to be our SS Implementation community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More vulnerable to HIV and other STIs due to the location of the Community</a:t>
            </a:r>
          </a:p>
          <a:p>
            <a:r>
              <a:rPr lang="en-US" sz="2000" b="1" dirty="0" smtClean="0"/>
              <a:t>More Teenage Pregnancy</a:t>
            </a:r>
          </a:p>
          <a:p>
            <a:r>
              <a:rPr lang="en-US" sz="2000" b="1" dirty="0" smtClean="0"/>
              <a:t>No Training ever been done on any Issues such as Gender Equality, Human Rights and especially on HIV and AIDS and other STI’s </a:t>
            </a:r>
          </a:p>
          <a:p>
            <a:r>
              <a:rPr lang="en-US" sz="2000" b="1" dirty="0" smtClean="0"/>
              <a:t>More young couples settles in the community </a:t>
            </a:r>
          </a:p>
          <a:p>
            <a:r>
              <a:rPr lang="en-US" sz="2000" b="1" dirty="0" smtClean="0"/>
              <a:t> Peer Pressure is very high among youths especially in Drug abuse, Alcohol and sexual activities.</a:t>
            </a:r>
          </a:p>
          <a:p>
            <a:r>
              <a:rPr lang="en-US" sz="2000" b="1" dirty="0" smtClean="0"/>
              <a:t>More School drop out</a:t>
            </a:r>
          </a:p>
          <a:p>
            <a:r>
              <a:rPr lang="en-US" sz="2000" b="1" dirty="0" smtClean="0"/>
              <a:t>Poverty rate is very high</a:t>
            </a:r>
          </a:p>
          <a:p>
            <a:r>
              <a:rPr lang="en-US" sz="2000" b="1" dirty="0" smtClean="0"/>
              <a:t>  No knowledge on Safer sex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1360</TotalTime>
  <Words>1320</Words>
  <Application>Microsoft Office PowerPoint</Application>
  <PresentationFormat>On-screen Show (4:3)</PresentationFormat>
  <Paragraphs>217</Paragraphs>
  <Slides>31</Slides>
  <Notes>31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Apex</vt:lpstr>
      <vt:lpstr>Slide 1</vt:lpstr>
      <vt:lpstr>FJN+</vt:lpstr>
      <vt:lpstr>Vision  </vt:lpstr>
      <vt:lpstr>Location </vt:lpstr>
      <vt:lpstr>Office Galleries</vt:lpstr>
      <vt:lpstr>SS Training </vt:lpstr>
      <vt:lpstr>Facilitators </vt:lpstr>
      <vt:lpstr>Map for the SS Training Venue</vt:lpstr>
      <vt:lpstr>Why we chosen Matata to be our SS Implementation community </vt:lpstr>
      <vt:lpstr>Reports Finding</vt:lpstr>
      <vt:lpstr>Participants Graph </vt:lpstr>
      <vt:lpstr>Knowledge and Behavior Change </vt:lpstr>
      <vt:lpstr>% of Male and Female respondent that answered correct knowledge ‘questions correctly in Matata Settlement 2010 SS training</vt:lpstr>
      <vt:lpstr>Proportion of Participants with correct knowledge of HIV prevention.</vt:lpstr>
      <vt:lpstr>% of Male and Female respondent that answered correct knowledge ‘questions correctly in Matata Settlement 2010 SS training</vt:lpstr>
      <vt:lpstr>IEC Material Distribution </vt:lpstr>
      <vt:lpstr>Strength </vt:lpstr>
      <vt:lpstr>Con’t</vt:lpstr>
      <vt:lpstr>Weakness </vt:lpstr>
      <vt:lpstr>Con’t</vt:lpstr>
      <vt:lpstr>Group work Galleries </vt:lpstr>
      <vt:lpstr>Idea and contribution during training Image </vt:lpstr>
      <vt:lpstr>Concerned from Facilitators </vt:lpstr>
      <vt:lpstr>Recommendation </vt:lpstr>
      <vt:lpstr>Con’t</vt:lpstr>
      <vt:lpstr>Media Coverage </vt:lpstr>
      <vt:lpstr>Outcomes </vt:lpstr>
      <vt:lpstr>Certificate Galleries </vt:lpstr>
      <vt:lpstr>To conclude!!!!!!!</vt:lpstr>
      <vt:lpstr>Slide 30</vt:lpstr>
      <vt:lpstr>Reminder; </vt:lpstr>
    </vt:vector>
  </TitlesOfParts>
  <Company>PIFS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Stigma and Discrimination </dc:title>
  <dc:creator>Sarah</dc:creator>
  <cp:lastModifiedBy>Amandine Bollinger</cp:lastModifiedBy>
  <cp:revision>193</cp:revision>
  <dcterms:created xsi:type="dcterms:W3CDTF">2010-12-02T16:41:37Z</dcterms:created>
  <dcterms:modified xsi:type="dcterms:W3CDTF">2010-12-02T16:42:20Z</dcterms:modified>
</cp:coreProperties>
</file>