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rels" ContentType="application/vnd.openxmlformats-package.relationships+xml"/>
  <Override PartName="/ppt/slides/slide6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42B6C6"/>
    <a:srgbClr val="118D31"/>
    <a:srgbClr val="23E556"/>
    <a:srgbClr val="0000CC"/>
    <a:srgbClr val="993300"/>
    <a:srgbClr val="CC0000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3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tableStyles" Target="tableStyles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0" Type="http://schemas.openxmlformats.org/officeDocument/2006/relationships/printerSettings" Target="printerSettings/printerSettings1.bin"/><Relationship Id="rId5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5EBA4-00E8-4ACF-8703-2E48A68BDEB3}" type="datetimeFigureOut">
              <a:rPr lang="en-US"/>
              <a:pPr>
                <a:defRPr/>
              </a:pPr>
              <a:t>12/2/10</a:t>
            </a:fld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E9939-53DC-40A4-99FD-8D85F84398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32A30-B0C1-452A-BEB7-D15A71DDE111}" type="datetimeFigureOut">
              <a:rPr lang="en-US"/>
              <a:pPr>
                <a:defRPr/>
              </a:pPr>
              <a:t>12/2/10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3A93F-B7D4-4D33-9706-205C3D2FFA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12712-7CD2-49E5-946F-313D83C95765}" type="datetimeFigureOut">
              <a:rPr lang="en-US"/>
              <a:pPr>
                <a:defRPr/>
              </a:pPr>
              <a:t>12/2/10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B04F4-BCC3-4AC3-A168-91B224E99A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CE832-3C40-42EE-BF0C-891EBEAB6931}" type="datetimeFigureOut">
              <a:rPr lang="en-US"/>
              <a:pPr>
                <a:defRPr/>
              </a:pPr>
              <a:t>12/2/10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BACCA-C757-4B78-96A6-329046C2C7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406DE-1443-4A21-8227-E7DA048F6151}" type="datetimeFigureOut">
              <a:rPr lang="en-US"/>
              <a:pPr>
                <a:defRPr/>
              </a:pPr>
              <a:t>12/2/10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76C93-DFD1-48D5-B668-9CFF3408B7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2C427-43CE-4F92-8F02-C0A82186CA7E}" type="datetimeFigureOut">
              <a:rPr lang="en-US"/>
              <a:pPr>
                <a:defRPr/>
              </a:pPr>
              <a:t>12/2/10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B59F6-C2CF-4719-9276-233C82A696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39F06-3B15-4140-BE96-BA3BF62EDE4E}" type="datetimeFigureOut">
              <a:rPr lang="en-US"/>
              <a:pPr>
                <a:defRPr/>
              </a:pPr>
              <a:t>12/2/10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22E69-29F2-41D2-92AA-49738969D0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456A0-DCC5-4CA9-AB87-DD465DA60130}" type="datetimeFigureOut">
              <a:rPr lang="en-US"/>
              <a:pPr>
                <a:defRPr/>
              </a:pPr>
              <a:t>12/2/10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67448-7223-4118-8F4C-D161405886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23F2F-4299-4F7E-87C2-DB2F199BDA46}" type="datetimeFigureOut">
              <a:rPr lang="en-US"/>
              <a:pPr>
                <a:defRPr/>
              </a:pPr>
              <a:t>12/2/10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A1988-790E-44AE-A5FF-8413BFB825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CB903-0C93-4600-A572-4150C4077E61}" type="datetimeFigureOut">
              <a:rPr lang="en-US"/>
              <a:pPr>
                <a:defRPr/>
              </a:pPr>
              <a:t>12/2/10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A129E-B421-4FA3-B0ED-3D6DD770B6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Flowchart: Process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lowchart: Process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73BA0-3222-412C-8EC5-72EC1A13573F}" type="datetimeFigureOut">
              <a:rPr lang="en-US"/>
              <a:pPr>
                <a:defRPr/>
              </a:pPr>
              <a:t>12/2/10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1BC0C-FC6F-4878-A822-F8D8B7C793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DF677DF-D505-40D7-85B1-96E17FE89B8C}" type="datetimeFigureOut">
              <a:rPr lang="en-US"/>
              <a:pPr>
                <a:defRPr/>
              </a:pPr>
              <a:t>12/2/10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02007786-501F-46C9-A144-F96FCED69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14716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             Stepping Stone ….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3314" name="Subtitle 2"/>
          <p:cNvSpPr>
            <a:spLocks noGrp="1"/>
          </p:cNvSpPr>
          <p:nvPr>
            <p:ph type="subTitle" idx="1"/>
          </p:nvPr>
        </p:nvSpPr>
        <p:spPr>
          <a:xfrm>
            <a:off x="1431925" y="1849438"/>
            <a:ext cx="7407275" cy="1752600"/>
          </a:xfrm>
        </p:spPr>
        <p:txBody>
          <a:bodyPr/>
          <a:lstStyle/>
          <a:p>
            <a:pPr marL="26988" eaLnBrk="1" hangingPunct="1"/>
            <a:r>
              <a:rPr lang="en-US" smtClean="0">
                <a:solidFill>
                  <a:srgbClr val="320E04"/>
                </a:solidFill>
              </a:rPr>
              <a:t>                               Fiji </a:t>
            </a:r>
          </a:p>
          <a:p>
            <a:pPr marL="26988" eaLnBrk="1" hangingPunct="1"/>
            <a:r>
              <a:rPr lang="en-US" smtClean="0">
                <a:solidFill>
                  <a:srgbClr val="320E04"/>
                </a:solidFill>
              </a:rPr>
              <a:t>                              2010</a:t>
            </a:r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Community participation</a:t>
            </a:r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AU" sz="2800" b="1" smtClean="0"/>
          </a:p>
        </p:txBody>
      </p:sp>
      <p:pic>
        <p:nvPicPr>
          <p:cNvPr id="14339" name="Picture 5" descr="DSCN087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524000"/>
            <a:ext cx="7391400" cy="445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6"/>
          <p:cNvSpPr>
            <a:spLocks noChangeArrowheads="1"/>
          </p:cNvSpPr>
          <p:nvPr/>
        </p:nvSpPr>
        <p:spPr bwMode="auto">
          <a:xfrm>
            <a:off x="1752600" y="2284413"/>
            <a:ext cx="63246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accent2"/>
                </a:solidFill>
              </a:rPr>
              <a:t>8 communities were selected</a:t>
            </a:r>
          </a:p>
          <a:p>
            <a:endParaRPr lang="en-US" sz="2400">
              <a:solidFill>
                <a:schemeClr val="accent2"/>
              </a:solidFill>
            </a:endParaRPr>
          </a:p>
          <a:p>
            <a:r>
              <a:rPr lang="en-US" sz="2400">
                <a:solidFill>
                  <a:schemeClr val="accent2"/>
                </a:solidFill>
              </a:rPr>
              <a:t>   Naitutu</a:t>
            </a:r>
          </a:p>
          <a:p>
            <a:r>
              <a:rPr lang="en-US" sz="2400">
                <a:solidFill>
                  <a:schemeClr val="accent2"/>
                </a:solidFill>
              </a:rPr>
              <a:t>   Waikete</a:t>
            </a:r>
          </a:p>
          <a:p>
            <a:r>
              <a:rPr lang="en-US" sz="2400">
                <a:solidFill>
                  <a:schemeClr val="accent2"/>
                </a:solidFill>
              </a:rPr>
              <a:t>   Kalabu                        MoH Co-Facilitators</a:t>
            </a:r>
          </a:p>
          <a:p>
            <a:r>
              <a:rPr lang="en-US" sz="2400">
                <a:solidFill>
                  <a:schemeClr val="accent2"/>
                </a:solidFill>
              </a:rPr>
              <a:t>   Nacula</a:t>
            </a:r>
          </a:p>
          <a:p>
            <a:r>
              <a:rPr lang="en-US" sz="2400">
                <a:solidFill>
                  <a:schemeClr val="accent2"/>
                </a:solidFill>
              </a:rPr>
              <a:t>   Namoli</a:t>
            </a:r>
          </a:p>
        </p:txBody>
      </p:sp>
      <p:sp>
        <p:nvSpPr>
          <p:cNvPr id="14341" name="AutoShape 4"/>
          <p:cNvSpPr>
            <a:spLocks/>
          </p:cNvSpPr>
          <p:nvPr/>
        </p:nvSpPr>
        <p:spPr bwMode="auto">
          <a:xfrm>
            <a:off x="3276600" y="3200400"/>
            <a:ext cx="914400" cy="1524000"/>
          </a:xfrm>
          <a:prstGeom prst="rightBrace">
            <a:avLst>
              <a:gd name="adj1" fmla="val 1388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Cont.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1435100" y="4648200"/>
            <a:ext cx="7499350" cy="16002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mtClean="0"/>
              <a:t>    </a:t>
            </a:r>
          </a:p>
        </p:txBody>
      </p:sp>
      <p:sp>
        <p:nvSpPr>
          <p:cNvPr id="15363" name="Rectangle 6"/>
          <p:cNvSpPr>
            <a:spLocks noChangeArrowheads="1"/>
          </p:cNvSpPr>
          <p:nvPr/>
        </p:nvSpPr>
        <p:spPr bwMode="auto">
          <a:xfrm>
            <a:off x="1828800" y="2559050"/>
            <a:ext cx="563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    </a:t>
            </a:r>
            <a:endParaRPr lang="en-AU"/>
          </a:p>
        </p:txBody>
      </p:sp>
      <p:pic>
        <p:nvPicPr>
          <p:cNvPr id="15364" name="Picture 8" descr="DSCN087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50975" y="1676400"/>
            <a:ext cx="6242050" cy="409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Rectangle 9"/>
          <p:cNvSpPr>
            <a:spLocks noChangeArrowheads="1"/>
          </p:cNvSpPr>
          <p:nvPr/>
        </p:nvSpPr>
        <p:spPr bwMode="auto">
          <a:xfrm>
            <a:off x="1905000" y="2514600"/>
            <a:ext cx="54102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accent2"/>
                </a:solidFill>
              </a:rPr>
              <a:t>Daria</a:t>
            </a:r>
          </a:p>
          <a:p>
            <a:r>
              <a:rPr lang="en-US" sz="2400">
                <a:solidFill>
                  <a:schemeClr val="accent2"/>
                </a:solidFill>
              </a:rPr>
              <a:t>                                   Peace Corp</a:t>
            </a:r>
          </a:p>
          <a:p>
            <a:r>
              <a:rPr lang="en-US" sz="2400">
                <a:solidFill>
                  <a:schemeClr val="accent2"/>
                </a:solidFill>
              </a:rPr>
              <a:t>    Mali Island</a:t>
            </a:r>
          </a:p>
          <a:p>
            <a:endParaRPr lang="en-US" sz="2400">
              <a:solidFill>
                <a:schemeClr val="accent2"/>
              </a:solidFill>
            </a:endParaRPr>
          </a:p>
          <a:p>
            <a:endParaRPr lang="en-US" sz="2400">
              <a:solidFill>
                <a:schemeClr val="accent2"/>
              </a:solidFill>
            </a:endParaRPr>
          </a:p>
          <a:p>
            <a:r>
              <a:rPr lang="en-US" sz="2400">
                <a:solidFill>
                  <a:schemeClr val="accent2"/>
                </a:solidFill>
              </a:rPr>
              <a:t>Matata Settlement  - FJN+ Team</a:t>
            </a:r>
            <a:endParaRPr lang="en-AU" sz="2400">
              <a:solidFill>
                <a:schemeClr val="accent2"/>
              </a:solidFill>
            </a:endParaRPr>
          </a:p>
        </p:txBody>
      </p:sp>
      <p:sp>
        <p:nvSpPr>
          <p:cNvPr id="15366" name="AutoShape 4"/>
          <p:cNvSpPr>
            <a:spLocks/>
          </p:cNvSpPr>
          <p:nvPr/>
        </p:nvSpPr>
        <p:spPr bwMode="auto">
          <a:xfrm>
            <a:off x="3886200" y="2667000"/>
            <a:ext cx="381000" cy="838200"/>
          </a:xfrm>
          <a:prstGeom prst="rightBrace">
            <a:avLst>
              <a:gd name="adj1" fmla="val 18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Content Placeholder 2"/>
          <p:cNvSpPr>
            <a:spLocks noGrp="1"/>
          </p:cNvSpPr>
          <p:nvPr>
            <p:ph idx="1"/>
          </p:nvPr>
        </p:nvSpPr>
        <p:spPr>
          <a:xfrm>
            <a:off x="1435100" y="381000"/>
            <a:ext cx="7499350" cy="58674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en-AU" smtClean="0"/>
          </a:p>
        </p:txBody>
      </p:sp>
      <p:pic>
        <p:nvPicPr>
          <p:cNvPr id="16386" name="Picture 45" descr="SANY03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457200"/>
            <a:ext cx="78486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430" name="Group 46"/>
          <p:cNvGraphicFramePr>
            <a:graphicFrameLocks noGrp="1"/>
          </p:cNvGraphicFramePr>
          <p:nvPr/>
        </p:nvGraphicFramePr>
        <p:xfrm>
          <a:off x="1524000" y="533400"/>
          <a:ext cx="6858000" cy="5746754"/>
        </p:xfrm>
        <a:graphic>
          <a:graphicData uri="http://schemas.openxmlformats.org/drawingml/2006/table">
            <a:tbl>
              <a:tblPr/>
              <a:tblGrid>
                <a:gridCol w="2408238"/>
                <a:gridCol w="2405062"/>
                <a:gridCol w="2044700"/>
              </a:tblGrid>
              <a:tr h="741363">
                <a:tc>
                  <a:txBody>
                    <a:bodyPr/>
                    <a:lstStyle/>
                    <a:p>
                      <a:pPr marL="825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A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E556"/>
                          </a:solidFill>
                          <a:effectLst/>
                          <a:latin typeface="Gill Sans MT" pitchFamily="34" charset="0"/>
                        </a:rPr>
                        <a:t>Community 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A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E556"/>
                          </a:solidFill>
                          <a:effectLst/>
                          <a:latin typeface="Gill Sans MT" pitchFamily="34" charset="0"/>
                        </a:rPr>
                        <a:t>Co-Facilitator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A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E556"/>
                          </a:solidFill>
                          <a:effectLst/>
                          <a:latin typeface="Gill Sans MT" pitchFamily="34" charset="0"/>
                        </a:rPr>
                        <a:t>Progress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7238">
                <a:tc>
                  <a:txBody>
                    <a:bodyPr/>
                    <a:lstStyle/>
                    <a:p>
                      <a:pPr marL="825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E556"/>
                          </a:solidFill>
                          <a:effectLst/>
                          <a:latin typeface="Gill Sans MT" pitchFamily="34" charset="0"/>
                        </a:rPr>
                        <a:t>Naitutu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E556"/>
                          </a:solidFill>
                          <a:effectLst/>
                          <a:latin typeface="Gill Sans MT" pitchFamily="34" charset="0"/>
                        </a:rPr>
                        <a:t>Sekove Delai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E556"/>
                          </a:solidFill>
                          <a:effectLst/>
                          <a:latin typeface="Gill Sans MT" pitchFamily="34" charset="0"/>
                        </a:rPr>
                        <a:t>Completed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1188">
                <a:tc>
                  <a:txBody>
                    <a:bodyPr/>
                    <a:lstStyle/>
                    <a:p>
                      <a:pPr marL="825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E556"/>
                          </a:solidFill>
                          <a:effectLst/>
                          <a:latin typeface="Gill Sans MT" pitchFamily="34" charset="0"/>
                        </a:rPr>
                        <a:t>Waikato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E556"/>
                          </a:solidFill>
                          <a:effectLst/>
                          <a:latin typeface="Gill Sans MT" pitchFamily="34" charset="0"/>
                        </a:rPr>
                        <a:t>Alesi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E556"/>
                          </a:solidFill>
                          <a:effectLst/>
                          <a:latin typeface="Gill Sans MT" pitchFamily="34" charset="0"/>
                        </a:rPr>
                        <a:t>Completed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4838">
                <a:tc>
                  <a:txBody>
                    <a:bodyPr/>
                    <a:lstStyle/>
                    <a:p>
                      <a:pPr marL="825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E556"/>
                          </a:solidFill>
                          <a:effectLst/>
                          <a:latin typeface="Gill Sans MT" pitchFamily="34" charset="0"/>
                        </a:rPr>
                        <a:t>Kalabu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E556"/>
                          </a:solidFill>
                          <a:effectLst/>
                          <a:latin typeface="Gill Sans MT" pitchFamily="34" charset="0"/>
                        </a:rPr>
                        <a:t>Iliesa.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E556"/>
                          </a:solidFill>
                          <a:effectLst/>
                          <a:latin typeface="Gill Sans MT" pitchFamily="34" charset="0"/>
                        </a:rPr>
                        <a:t>Session 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4363">
                <a:tc>
                  <a:txBody>
                    <a:bodyPr/>
                    <a:lstStyle/>
                    <a:p>
                      <a:pPr marL="825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E556"/>
                          </a:solidFill>
                          <a:effectLst/>
                          <a:latin typeface="Gill Sans MT" pitchFamily="34" charset="0"/>
                        </a:rPr>
                        <a:t>Nacula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E556"/>
                          </a:solidFill>
                          <a:effectLst/>
                          <a:latin typeface="Gill Sans MT" pitchFamily="34" charset="0"/>
                        </a:rPr>
                        <a:t>Asivorosi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E556"/>
                          </a:solidFill>
                          <a:effectLst/>
                          <a:latin typeface="Gill Sans MT" pitchFamily="34" charset="0"/>
                        </a:rPr>
                        <a:t>Session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3250">
                <a:tc>
                  <a:txBody>
                    <a:bodyPr/>
                    <a:lstStyle/>
                    <a:p>
                      <a:pPr marL="825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E556"/>
                          </a:solidFill>
                          <a:effectLst/>
                          <a:latin typeface="Gill Sans MT" pitchFamily="34" charset="0"/>
                        </a:rPr>
                        <a:t>Namoli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E556"/>
                          </a:solidFill>
                          <a:effectLst/>
                          <a:latin typeface="Gill Sans MT" pitchFamily="34" charset="0"/>
                        </a:rPr>
                        <a:t>Kelera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E556"/>
                          </a:solidFill>
                          <a:effectLst/>
                          <a:latin typeface="Gill Sans MT" pitchFamily="34" charset="0"/>
                        </a:rPr>
                        <a:t>________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4838">
                <a:tc>
                  <a:txBody>
                    <a:bodyPr/>
                    <a:lstStyle/>
                    <a:p>
                      <a:pPr marL="825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E556"/>
                          </a:solidFill>
                          <a:effectLst/>
                          <a:latin typeface="Gill Sans MT" pitchFamily="34" charset="0"/>
                        </a:rPr>
                        <a:t>Daria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E556"/>
                          </a:solidFill>
                          <a:effectLst/>
                          <a:latin typeface="Gill Sans MT" pitchFamily="34" charset="0"/>
                        </a:rPr>
                        <a:t>Todd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E556"/>
                          </a:solidFill>
                          <a:effectLst/>
                          <a:latin typeface="Gill Sans MT" pitchFamily="34" charset="0"/>
                        </a:rPr>
                        <a:t>Session 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4838">
                <a:tc>
                  <a:txBody>
                    <a:bodyPr/>
                    <a:lstStyle/>
                    <a:p>
                      <a:pPr marL="825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E556"/>
                          </a:solidFill>
                          <a:effectLst/>
                          <a:latin typeface="Gill Sans MT" pitchFamily="34" charset="0"/>
                        </a:rPr>
                        <a:t>Mali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E556"/>
                          </a:solidFill>
                          <a:effectLst/>
                          <a:latin typeface="Gill Sans MT" pitchFamily="34" charset="0"/>
                        </a:rPr>
                        <a:t>Christian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E556"/>
                          </a:solidFill>
                          <a:effectLst/>
                          <a:latin typeface="Gill Sans MT" pitchFamily="34" charset="0"/>
                        </a:rPr>
                        <a:t>Session 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4838">
                <a:tc>
                  <a:txBody>
                    <a:bodyPr/>
                    <a:lstStyle/>
                    <a:p>
                      <a:pPr marL="825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E556"/>
                          </a:solidFill>
                          <a:effectLst/>
                          <a:latin typeface="Gill Sans MT" pitchFamily="34" charset="0"/>
                        </a:rPr>
                        <a:t>Matata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E556"/>
                          </a:solidFill>
                          <a:effectLst/>
                          <a:latin typeface="Gill Sans MT" pitchFamily="34" charset="0"/>
                        </a:rPr>
                        <a:t>FJN+ Team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25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A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3E556"/>
                          </a:solidFill>
                          <a:effectLst/>
                          <a:latin typeface="Gill Sans MT" pitchFamily="34" charset="0"/>
                        </a:rPr>
                        <a:t>Completed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9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Challengers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  <p:pic>
        <p:nvPicPr>
          <p:cNvPr id="17411" name="Picture 4" descr="SANY033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295400"/>
            <a:ext cx="7772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1828800" y="3276600"/>
            <a:ext cx="66294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400">
                <a:solidFill>
                  <a:srgbClr val="23E556"/>
                </a:solidFill>
              </a:rPr>
              <a:t>Delay- starting</a:t>
            </a:r>
          </a:p>
          <a:p>
            <a:pPr>
              <a:buFontTx/>
              <a:buChar char="•"/>
            </a:pPr>
            <a:r>
              <a:rPr lang="en-US" sz="2400">
                <a:solidFill>
                  <a:srgbClr val="23E556"/>
                </a:solidFill>
              </a:rPr>
              <a:t>Community commitments/attitudes	</a:t>
            </a:r>
          </a:p>
          <a:p>
            <a:pPr>
              <a:buFontTx/>
              <a:buChar char="•"/>
            </a:pPr>
            <a:r>
              <a:rPr lang="en-US" sz="2400">
                <a:solidFill>
                  <a:srgbClr val="23E556"/>
                </a:solidFill>
              </a:rPr>
              <a:t>Location	</a:t>
            </a:r>
          </a:p>
          <a:p>
            <a:pPr>
              <a:buFontTx/>
              <a:buChar char="•"/>
            </a:pPr>
            <a:r>
              <a:rPr lang="en-US" sz="2400">
                <a:solidFill>
                  <a:srgbClr val="23E556"/>
                </a:solidFill>
              </a:rPr>
              <a:t>Community facilitator availabilities/dependent on co-facilitators to run the sessions.</a:t>
            </a:r>
          </a:p>
          <a:p>
            <a:pPr>
              <a:buFontTx/>
              <a:buChar char="•"/>
            </a:pPr>
            <a:r>
              <a:rPr lang="en-US" sz="2400">
                <a:solidFill>
                  <a:srgbClr val="23E556"/>
                </a:solidFill>
              </a:rPr>
              <a:t>Organizing the four groups</a:t>
            </a:r>
          </a:p>
          <a:p>
            <a:pPr>
              <a:buFontTx/>
              <a:buChar char="•"/>
            </a:pPr>
            <a:r>
              <a:rPr lang="en-US" sz="2400">
                <a:solidFill>
                  <a:srgbClr val="23E556"/>
                </a:solidFill>
              </a:rPr>
              <a:t>Understanding of the M&amp;E component bu communities.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Successful  Stories</a:t>
            </a:r>
          </a:p>
        </p:txBody>
      </p:sp>
      <p:pic>
        <p:nvPicPr>
          <p:cNvPr id="18434" name="Picture 4" descr="DSCN086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219200"/>
            <a:ext cx="7924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Content Placeholder 2"/>
          <p:cNvSpPr>
            <a:spLocks/>
          </p:cNvSpPr>
          <p:nvPr/>
        </p:nvSpPr>
        <p:spPr bwMode="auto">
          <a:xfrm>
            <a:off x="838200" y="1447800"/>
            <a:ext cx="7924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82575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en-AU" sz="3200">
                <a:solidFill>
                  <a:schemeClr val="accent2"/>
                </a:solidFill>
                <a:latin typeface="Gill Sans MT" pitchFamily="34" charset="0"/>
              </a:rPr>
              <a:t>Communities are able to unite due to the nature of stepping stone.</a:t>
            </a:r>
          </a:p>
          <a:p>
            <a:pPr marL="365125" indent="-282575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en-AU" sz="3200">
                <a:solidFill>
                  <a:schemeClr val="accent2"/>
                </a:solidFill>
                <a:latin typeface="Gill Sans MT" pitchFamily="34" charset="0"/>
              </a:rPr>
              <a:t>Villages are taking ownership of the program</a:t>
            </a:r>
          </a:p>
          <a:p>
            <a:pPr marL="365125" indent="-282575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en-AU" sz="3200">
                <a:solidFill>
                  <a:schemeClr val="accent2"/>
                </a:solidFill>
                <a:latin typeface="Gill Sans MT" pitchFamily="34" charset="0"/>
              </a:rPr>
              <a:t>Other villages are showing their interest in the program.</a:t>
            </a:r>
          </a:p>
          <a:p>
            <a:pPr marL="365125" indent="-282575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en-AU" sz="3200">
                <a:solidFill>
                  <a:schemeClr val="accent2"/>
                </a:solidFill>
                <a:latin typeface="Gill Sans MT" pitchFamily="34" charset="0"/>
              </a:rPr>
              <a:t>Facilitators are being invited to conduct sessions in other villages or religious program</a:t>
            </a:r>
          </a:p>
          <a:p>
            <a:pPr marL="365125" indent="-282575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AU" sz="3200">
              <a:solidFill>
                <a:schemeClr val="accent2"/>
              </a:solidFill>
              <a:latin typeface="Gill Sans MT" pitchFamily="34" charset="0"/>
            </a:endParaRPr>
          </a:p>
          <a:p>
            <a:pPr marL="365125" indent="-282575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endParaRPr lang="en-AU" sz="3200">
              <a:solidFill>
                <a:srgbClr val="993300"/>
              </a:solidFill>
              <a:latin typeface="Gill Sans M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Cont..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>
              <a:solidFill>
                <a:srgbClr val="0000CC"/>
              </a:solidFill>
            </a:endParaRPr>
          </a:p>
        </p:txBody>
      </p:sp>
      <p:pic>
        <p:nvPicPr>
          <p:cNvPr id="19460" name="Picture 4" descr="SANY035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600200"/>
            <a:ext cx="7162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1752600" y="3429000"/>
            <a:ext cx="52228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</a:pPr>
            <a:r>
              <a:rPr lang="en-US" sz="2000">
                <a:solidFill>
                  <a:schemeClr val="accent2"/>
                </a:solidFill>
              </a:rPr>
              <a:t>Change is evident as stepping stone progresses.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/>
          </p:nvPr>
        </p:nvSpPr>
        <p:spPr bwMode="auto"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AU" smtClean="0">
                <a:effectLst/>
              </a:rPr>
              <a:t>Recommendations</a:t>
            </a:r>
          </a:p>
        </p:txBody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mtClean="0"/>
          </a:p>
          <a:p>
            <a:endParaRPr lang="en-AU" smtClean="0"/>
          </a:p>
        </p:txBody>
      </p:sp>
      <p:pic>
        <p:nvPicPr>
          <p:cNvPr id="20484" name="Picture 4" descr="DSCN09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371600"/>
            <a:ext cx="7467600" cy="5105400"/>
          </a:xfrm>
          <a:prstGeom prst="rect">
            <a:avLst/>
          </a:prstGeom>
          <a:noFill/>
        </p:spPr>
      </p:pic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1524000" y="1905000"/>
            <a:ext cx="57912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AU" sz="2400">
                <a:solidFill>
                  <a:schemeClr val="accent2"/>
                </a:solidFill>
              </a:rPr>
              <a:t>More visit from the coordinating team</a:t>
            </a:r>
          </a:p>
          <a:p>
            <a:r>
              <a:rPr lang="en-AU" sz="2400">
                <a:solidFill>
                  <a:schemeClr val="accent2"/>
                </a:solidFill>
              </a:rPr>
              <a:t>Selection of community facilitator</a:t>
            </a:r>
          </a:p>
          <a:p>
            <a:r>
              <a:rPr lang="en-AU" sz="2400">
                <a:solidFill>
                  <a:schemeClr val="accent2"/>
                </a:solidFill>
              </a:rPr>
              <a:t>If some incentives could be organize for the community as a whole.</a:t>
            </a:r>
          </a:p>
          <a:p>
            <a:r>
              <a:rPr lang="en-AU" sz="2400">
                <a:solidFill>
                  <a:schemeClr val="accent2"/>
                </a:solidFill>
              </a:rPr>
              <a:t>Need to have a local Version/Translation of the M&amp;E Tool.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324</TotalTime>
  <Words>218</Words>
  <Application>Microsoft Office PowerPoint</Application>
  <PresentationFormat>On-screen Show (4:3)</PresentationFormat>
  <Paragraphs>68</Paragraphs>
  <Slides>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Solstice</vt:lpstr>
      <vt:lpstr>             Stepping Stone ….</vt:lpstr>
      <vt:lpstr>Community participation</vt:lpstr>
      <vt:lpstr>Cont.</vt:lpstr>
      <vt:lpstr>Slide 4</vt:lpstr>
      <vt:lpstr>Challengers</vt:lpstr>
      <vt:lpstr>Successful  Stories</vt:lpstr>
      <vt:lpstr>Cont..</vt:lpstr>
      <vt:lpstr>Recommendations</vt:lpstr>
    </vt:vector>
  </TitlesOfParts>
  <Company>Minnistry Of Health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Stepping Stone ….</dc:title>
  <dc:creator>iliesa.ravuci</dc:creator>
  <cp:lastModifiedBy>Amandine Bollinger</cp:lastModifiedBy>
  <cp:revision>24</cp:revision>
  <dcterms:created xsi:type="dcterms:W3CDTF">2010-12-02T16:40:20Z</dcterms:created>
  <dcterms:modified xsi:type="dcterms:W3CDTF">2010-12-02T16:41:10Z</dcterms:modified>
</cp:coreProperties>
</file>