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embeddings/oleObject4.bin" ContentType="application/vnd.openxmlformats-officedocument.oleObject"/>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Default Extension="wmf" ContentType="image/x-wmf"/>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oleObject3.bin" ContentType="application/vnd.openxmlformats-officedocument.oleObject"/>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1"/>
  </p:notesMasterIdLst>
  <p:sldIdLst>
    <p:sldId id="257"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58" r:id="rId24"/>
    <p:sldId id="259" r:id="rId25"/>
    <p:sldId id="260" r:id="rId26"/>
    <p:sldId id="261" r:id="rId27"/>
    <p:sldId id="262" r:id="rId28"/>
    <p:sldId id="263" r:id="rId29"/>
    <p:sldId id="264"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100" d="100"/>
          <a:sy n="100" d="100"/>
        </p:scale>
        <p:origin x="-48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0.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8948BC6-5058-4014-B029-1C8C66A4237E}" type="datetimeFigureOut">
              <a:rPr lang="en-US"/>
              <a:pPr>
                <a:defRPr/>
              </a:pPr>
              <a:t>12/2/10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45C4C05-BBC4-4947-9E8E-EFCBA0D1AD4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686519-714F-484C-9260-AEE577A46D4B}" type="slidenum">
              <a:rPr lang="en-US"/>
              <a:pPr fontAlgn="base">
                <a:spcBef>
                  <a:spcPct val="0"/>
                </a:spcBef>
                <a:spcAft>
                  <a:spcPct val="0"/>
                </a:spcAft>
              </a:pPr>
              <a:t>1</a:t>
            </a:fld>
            <a:endParaRPr lang="en-US"/>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During my presentation we will be covering:</a:t>
            </a:r>
          </a:p>
          <a:p>
            <a:pPr>
              <a:spcBef>
                <a:spcPct val="0"/>
              </a:spcBef>
            </a:pPr>
            <a:endParaRPr lang="en-US" smtClean="0"/>
          </a:p>
          <a:p>
            <a:pPr>
              <a:spcBef>
                <a:spcPct val="0"/>
              </a:spcBef>
              <a:buFontTx/>
              <a:buChar char="•"/>
            </a:pPr>
            <a:r>
              <a:rPr lang="en-US" smtClean="0"/>
              <a:t>What is results based management?</a:t>
            </a:r>
          </a:p>
          <a:p>
            <a:pPr>
              <a:spcBef>
                <a:spcPct val="0"/>
              </a:spcBef>
              <a:buFontTx/>
              <a:buChar char="•"/>
            </a:pPr>
            <a:r>
              <a:rPr lang="en-US" smtClean="0"/>
              <a:t>Why do we adopt Results Based Management or why use RMB?</a:t>
            </a:r>
          </a:p>
          <a:p>
            <a:pPr>
              <a:spcBef>
                <a:spcPct val="0"/>
              </a:spcBef>
              <a:buFontTx/>
              <a:buChar char="•"/>
            </a:pPr>
            <a:r>
              <a:rPr lang="en-US" smtClean="0"/>
              <a:t>We look at a definition of Result and the Results Chain through the various levels and hierarchy;</a:t>
            </a:r>
          </a:p>
          <a:p>
            <a:pPr>
              <a:spcBef>
                <a:spcPct val="0"/>
              </a:spcBef>
              <a:buFontTx/>
              <a:buChar char="•"/>
            </a:pPr>
            <a:r>
              <a:rPr lang="en-US" smtClean="0"/>
              <a:t>How do we measure results?</a:t>
            </a:r>
          </a:p>
          <a:p>
            <a:pPr>
              <a:spcBef>
                <a:spcPct val="0"/>
              </a:spcBef>
              <a:buFontTx/>
              <a:buChar char="•"/>
            </a:pPr>
            <a:r>
              <a:rPr lang="en-US" smtClean="0"/>
              <a:t>RBM as a tool for planning and then we will look at RBM as a tool for M&amp;E </a:t>
            </a:r>
          </a:p>
          <a:p>
            <a:pPr>
              <a:spcBef>
                <a:spcPct val="0"/>
              </a:spcBef>
              <a:buFontTx/>
              <a:buChar char="•"/>
            </a:pPr>
            <a:r>
              <a:rPr lang="en-US" smtClean="0"/>
              <a:t>RBM as a tool for reporting and finally draw some concluding remarks.</a:t>
            </a:r>
          </a:p>
          <a:p>
            <a:pPr>
              <a:spcBef>
                <a:spcPct val="0"/>
              </a:spcBef>
              <a:buFontTx/>
              <a:buChar char="•"/>
            </a:pPr>
            <a:endParaRPr lang="en-US" smtClean="0"/>
          </a:p>
          <a:p>
            <a:pPr>
              <a:spcBef>
                <a:spcPct val="0"/>
              </a:spcBef>
              <a:buFontTx/>
              <a:buChar char="•"/>
            </a:pPr>
            <a:r>
              <a:rPr lang="en-US" smtClean="0"/>
              <a:t>I know that many of you have been to many past annual review and planning workshops and most of these concepts have been presented to you and you are familiar with, however for the benefit of the new country participants and for the benefit of refreshing our minds and knowledge on concepts of RBM, I will be covering most of these issues again in my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416591-A3C6-4A2E-8B7D-666B2471FE82}" type="slidenum">
              <a:rPr lang="en-AU" smtClean="0"/>
              <a:pPr fontAlgn="base">
                <a:spcBef>
                  <a:spcPct val="0"/>
                </a:spcBef>
                <a:spcAft>
                  <a:spcPct val="0"/>
                </a:spcAft>
                <a:defRPr/>
              </a:pPr>
              <a:t>10</a:t>
            </a:fld>
            <a:endParaRPr lang="en-AU"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400" smtClean="0"/>
              <a:t>Target populations are defined as primary or secondary. </a:t>
            </a:r>
          </a:p>
          <a:p>
            <a:pPr eaLnBrk="1" hangingPunct="1">
              <a:spcBef>
                <a:spcPct val="0"/>
              </a:spcBef>
            </a:pPr>
            <a:r>
              <a:rPr lang="en-GB" smtClean="0"/>
              <a:t>Secondary populations - For example, an HIV program may seek to increase condom use among sex workers and clients (primary populations). But to achieve this objective, it may be necessary to change the behaviour or gain the support of brothel owners and police (secondary populations). </a:t>
            </a:r>
          </a:p>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0D69580-D581-4683-9858-8C241C6A66E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161316-42C8-430E-96A2-AD5CDDA66BFC}" type="slidenum">
              <a:rPr lang="en-AU" smtClean="0"/>
              <a:pPr fontAlgn="base">
                <a:spcBef>
                  <a:spcPct val="0"/>
                </a:spcBef>
                <a:spcAft>
                  <a:spcPct val="0"/>
                </a:spcAft>
                <a:defRPr/>
              </a:pPr>
              <a:t>12</a:t>
            </a:fld>
            <a:endParaRPr lang="en-AU"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Some </a:t>
            </a:r>
            <a:r>
              <a:rPr lang="en-US" i="1" smtClean="0"/>
              <a:t>secondary target</a:t>
            </a:r>
            <a:r>
              <a:rPr lang="en-US" smtClean="0"/>
              <a:t> </a:t>
            </a:r>
            <a:r>
              <a:rPr lang="en-US" i="1" smtClean="0"/>
              <a:t>audiences </a:t>
            </a:r>
            <a:r>
              <a:rPr lang="en-US" smtClean="0"/>
              <a:t>are known as gatekeepers or key influencers. </a:t>
            </a:r>
          </a:p>
          <a:p>
            <a:pPr eaLnBrk="1" hangingPunct="1">
              <a:spcBef>
                <a:spcPct val="0"/>
              </a:spcBef>
            </a:pPr>
            <a:r>
              <a:rPr lang="en-US" smtClean="0"/>
              <a:t>Gatekeepers are usually influential leaders in a community. </a:t>
            </a:r>
          </a:p>
          <a:p>
            <a:pPr eaLnBrk="1" hangingPunct="1">
              <a:spcBef>
                <a:spcPct val="0"/>
              </a:spcBef>
            </a:pPr>
            <a:r>
              <a:rPr lang="en-US" smtClean="0"/>
              <a:t>Peer educators and outreach workers are another type of influential leaders. They are a special case since they are selected from the primary target audience.</a:t>
            </a:r>
          </a:p>
          <a:p>
            <a:pPr eaLnBrk="1" hangingPunct="1">
              <a:spcBef>
                <a:spcPct val="0"/>
              </a:spcBef>
            </a:pPr>
            <a:r>
              <a:rPr lang="en-US" smtClean="0"/>
              <a:t>After you have identified your potential audiences, find out who influences their health behaviors. The goal is to mobilize these groups to influence the primary audience in favour of the healthy behaviors.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9C8C1-093C-4DC0-8D23-C35B38B0057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9C8C1-093C-4DC0-8D23-C35B38B0057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9C8C1-093C-4DC0-8D23-C35B38B0057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9C8C1-093C-4DC0-8D23-C35B38B0057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9C8C1-093C-4DC0-8D23-C35B38B0057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9C8C1-093C-4DC0-8D23-C35B38B0057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9C8C1-093C-4DC0-8D23-C35B38B0057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BB1598D-41D0-4637-872F-8F4E94476DB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9C8C1-093C-4DC0-8D23-C35B38B0057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9C8C1-093C-4DC0-8D23-C35B38B0057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F9C8C1-093C-4DC0-8D23-C35B38B0057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05E28F-A5F6-407A-88C4-6A5CEDA43D1F}" type="slidenum">
              <a:rPr lang="en-US"/>
              <a:pPr fontAlgn="base">
                <a:spcBef>
                  <a:spcPct val="0"/>
                </a:spcBef>
                <a:spcAft>
                  <a:spcPct val="0"/>
                </a:spcAft>
              </a:pPr>
              <a:t>23</a:t>
            </a:fld>
            <a:endParaRPr lang="en-US"/>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b="1" smtClean="0"/>
              <a:t>Definitions:</a:t>
            </a:r>
          </a:p>
          <a:p>
            <a:pPr>
              <a:spcBef>
                <a:spcPct val="0"/>
              </a:spcBef>
            </a:pPr>
            <a:endParaRPr lang="en-US" b="1" smtClean="0"/>
          </a:p>
          <a:p>
            <a:pPr>
              <a:spcBef>
                <a:spcPct val="0"/>
              </a:spcBef>
            </a:pPr>
            <a:r>
              <a:rPr lang="en-US" smtClean="0"/>
              <a:t>Some definitions that we need to note at the threeresults levels:</a:t>
            </a:r>
          </a:p>
          <a:p>
            <a:pPr>
              <a:spcBef>
                <a:spcPct val="0"/>
              </a:spcBef>
            </a:pPr>
            <a:endParaRPr lang="en-US" smtClean="0"/>
          </a:p>
          <a:p>
            <a:pPr>
              <a:spcBef>
                <a:spcPct val="0"/>
              </a:spcBef>
            </a:pPr>
            <a:r>
              <a:rPr lang="en-US" smtClean="0"/>
              <a:t>If we implement an activity.   It will lead to some results and outputs.   The achievement of that output will lead to the achievement of an outcome and that outcome will contribute to an impact at the community and population at national level.</a:t>
            </a:r>
          </a:p>
          <a:p>
            <a:pPr>
              <a:spcBef>
                <a:spcPct val="0"/>
              </a:spcBef>
            </a:pPr>
            <a:endParaRPr lang="en-US" smtClean="0"/>
          </a:p>
          <a:p>
            <a:pPr>
              <a:spcBef>
                <a:spcPct val="0"/>
              </a:spcBef>
            </a:pPr>
            <a:r>
              <a:rPr lang="en-US" smtClean="0"/>
              <a:t>Outputs: product and services that results from the completion of an activity as a consequence of a development intervention;</a:t>
            </a:r>
          </a:p>
          <a:p>
            <a:pPr>
              <a:spcBef>
                <a:spcPct val="0"/>
              </a:spcBef>
            </a:pPr>
            <a:endParaRPr lang="en-US" smtClean="0"/>
          </a:p>
          <a:p>
            <a:pPr>
              <a:spcBef>
                <a:spcPct val="0"/>
              </a:spcBef>
            </a:pPr>
            <a:r>
              <a:rPr lang="en-US" smtClean="0"/>
              <a:t>Outcome: the likely or achieved short term and medium term effects of an interventions outputs;</a:t>
            </a:r>
          </a:p>
          <a:p>
            <a:pPr>
              <a:spcBef>
                <a:spcPct val="0"/>
              </a:spcBef>
            </a:pPr>
            <a:endParaRPr lang="en-US" smtClean="0"/>
          </a:p>
          <a:p>
            <a:pPr>
              <a:spcBef>
                <a:spcPct val="0"/>
              </a:spcBef>
            </a:pPr>
            <a:r>
              <a:rPr lang="en-US" smtClean="0"/>
              <a:t>Impact:  the positive or negative, primary and secondary long term effects produced by a development intervention directly or indirectly, intended or unintended.</a:t>
            </a:r>
          </a:p>
          <a:p>
            <a:pPr>
              <a:spcBef>
                <a:spcPct val="0"/>
              </a:spcBef>
            </a:pPr>
            <a:endParaRPr lang="en-US" smtClean="0"/>
          </a:p>
          <a:p>
            <a:pPr>
              <a:spcBef>
                <a:spcPct val="0"/>
              </a:spcBef>
            </a:pPr>
            <a:r>
              <a:rPr lang="en-US" smtClean="0"/>
              <a:t>Ok, let us look at some examples: Outputs: 40 Peer Educators recruited and trained in selected areas and have improved advocacy &amp; teaching skills and methods:</a:t>
            </a:r>
          </a:p>
          <a:p>
            <a:pPr>
              <a:spcBef>
                <a:spcPct val="0"/>
              </a:spcBef>
            </a:pPr>
            <a:endParaRPr lang="en-US" smtClean="0"/>
          </a:p>
          <a:p>
            <a:pPr>
              <a:spcBef>
                <a:spcPct val="0"/>
              </a:spcBef>
            </a:pPr>
            <a:r>
              <a:rPr lang="en-US" smtClean="0"/>
              <a:t>Outcome level: the achievement of that output will result in the Quality of peer advocacy increased in selected districts; and at</a:t>
            </a:r>
          </a:p>
          <a:p>
            <a:pPr>
              <a:spcBef>
                <a:spcPct val="0"/>
              </a:spcBef>
            </a:pPr>
            <a:endParaRPr lang="en-US" smtClean="0"/>
          </a:p>
          <a:p>
            <a:pPr>
              <a:spcBef>
                <a:spcPct val="0"/>
              </a:spcBef>
            </a:pPr>
            <a:r>
              <a:rPr lang="en-US" smtClean="0"/>
              <a:t>Impact level: the impact of that outcome at the community level could be or would be: unplanned and teen age pregnancies decreased or declined and increased youth and male involvement in reproductive health.</a:t>
            </a:r>
          </a:p>
          <a:p>
            <a:pPr>
              <a:spcBef>
                <a:spcPct val="0"/>
              </a:spcBef>
            </a:pPr>
            <a:endParaRPr lang="en-US" smtClean="0"/>
          </a:p>
          <a:p>
            <a:pPr>
              <a:spcBef>
                <a:spcPct val="0"/>
              </a:spcBef>
            </a:pPr>
            <a:r>
              <a:rPr lang="en-US" smtClean="0"/>
              <a:t>What are some of the changes that can be observed at the various results levels:</a:t>
            </a:r>
          </a:p>
          <a:p>
            <a:pPr>
              <a:spcBef>
                <a:spcPct val="0"/>
              </a:spcBef>
            </a:pPr>
            <a:endParaRPr lang="en-US" smtClean="0"/>
          </a:p>
          <a:p>
            <a:pPr>
              <a:spcBef>
                <a:spcPct val="0"/>
              </a:spcBef>
            </a:pPr>
            <a:r>
              <a:rPr lang="en-US" smtClean="0"/>
              <a:t>Outputs: products &amp; services, skills and abilities (or operational change for that matter)</a:t>
            </a:r>
          </a:p>
          <a:p>
            <a:pPr>
              <a:spcBef>
                <a:spcPct val="0"/>
              </a:spcBef>
            </a:pPr>
            <a:endParaRPr lang="en-US" smtClean="0"/>
          </a:p>
          <a:p>
            <a:pPr>
              <a:spcBef>
                <a:spcPct val="0"/>
              </a:spcBef>
            </a:pPr>
            <a:r>
              <a:rPr lang="en-US" smtClean="0"/>
              <a:t>Outcome: Institutional &amp; behavioral change</a:t>
            </a:r>
          </a:p>
          <a:p>
            <a:pPr>
              <a:spcBef>
                <a:spcPct val="0"/>
              </a:spcBef>
            </a:pPr>
            <a:endParaRPr lang="en-US" smtClean="0"/>
          </a:p>
          <a:p>
            <a:pPr>
              <a:spcBef>
                <a:spcPct val="0"/>
              </a:spcBef>
            </a:pPr>
            <a:r>
              <a:rPr lang="en-US" smtClean="0"/>
              <a:t>Impact level: change is visible on the young population through a reduction in unplanned and teen age pregnancies and increased youth and male involvement in Reproductive Health.</a:t>
            </a:r>
          </a:p>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8445C3-86F9-4EEE-B911-BEB418184567}" type="slidenum">
              <a:rPr lang="en-US"/>
              <a:pPr fontAlgn="base">
                <a:spcBef>
                  <a:spcPct val="0"/>
                </a:spcBef>
                <a:spcAft>
                  <a:spcPct val="0"/>
                </a:spcAft>
              </a:pPr>
              <a:t>24</a:t>
            </a:fld>
            <a:endParaRPr lang="en-US"/>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During my presentation we will be covering:</a:t>
            </a:r>
          </a:p>
          <a:p>
            <a:pPr>
              <a:spcBef>
                <a:spcPct val="0"/>
              </a:spcBef>
            </a:pPr>
            <a:endParaRPr lang="en-US" smtClean="0"/>
          </a:p>
          <a:p>
            <a:pPr>
              <a:spcBef>
                <a:spcPct val="0"/>
              </a:spcBef>
              <a:buFontTx/>
              <a:buChar char="•"/>
            </a:pPr>
            <a:r>
              <a:rPr lang="en-US" smtClean="0"/>
              <a:t>What is results based management?</a:t>
            </a:r>
          </a:p>
          <a:p>
            <a:pPr>
              <a:spcBef>
                <a:spcPct val="0"/>
              </a:spcBef>
              <a:buFontTx/>
              <a:buChar char="•"/>
            </a:pPr>
            <a:r>
              <a:rPr lang="en-US" smtClean="0"/>
              <a:t>Why do we adopt Results Based Management or why use RMB?</a:t>
            </a:r>
          </a:p>
          <a:p>
            <a:pPr>
              <a:spcBef>
                <a:spcPct val="0"/>
              </a:spcBef>
              <a:buFontTx/>
              <a:buChar char="•"/>
            </a:pPr>
            <a:r>
              <a:rPr lang="en-US" smtClean="0"/>
              <a:t>We look at a definition of Result and the Results Chain through the various levels and hierarchy;</a:t>
            </a:r>
          </a:p>
          <a:p>
            <a:pPr>
              <a:spcBef>
                <a:spcPct val="0"/>
              </a:spcBef>
              <a:buFontTx/>
              <a:buChar char="•"/>
            </a:pPr>
            <a:r>
              <a:rPr lang="en-US" smtClean="0"/>
              <a:t>How do we measure results?</a:t>
            </a:r>
          </a:p>
          <a:p>
            <a:pPr>
              <a:spcBef>
                <a:spcPct val="0"/>
              </a:spcBef>
              <a:buFontTx/>
              <a:buChar char="•"/>
            </a:pPr>
            <a:r>
              <a:rPr lang="en-US" smtClean="0"/>
              <a:t>RBM as a tool for planning and then we will look at RBM as a tool for M&amp;E </a:t>
            </a:r>
          </a:p>
          <a:p>
            <a:pPr>
              <a:spcBef>
                <a:spcPct val="0"/>
              </a:spcBef>
              <a:buFontTx/>
              <a:buChar char="•"/>
            </a:pPr>
            <a:r>
              <a:rPr lang="en-US" smtClean="0"/>
              <a:t>RBM as a tool for reporting and finally draw some concluding remarks.</a:t>
            </a:r>
          </a:p>
          <a:p>
            <a:pPr>
              <a:spcBef>
                <a:spcPct val="0"/>
              </a:spcBef>
              <a:buFontTx/>
              <a:buChar char="•"/>
            </a:pPr>
            <a:endParaRPr lang="en-US" smtClean="0"/>
          </a:p>
          <a:p>
            <a:pPr>
              <a:spcBef>
                <a:spcPct val="0"/>
              </a:spcBef>
              <a:buFontTx/>
              <a:buChar char="•"/>
            </a:pPr>
            <a:r>
              <a:rPr lang="en-US" smtClean="0"/>
              <a:t>I know that many of you have been to many past annual review and planning workshops and most of these concepts have been presented to you and you are familiar with, however for the benefit of the new country participants and for the benefit of refreshing our minds and knowledge on concepts of RBM, I will be covering most of these issues again in my presentation.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F0DCF6-E8FE-40A9-9393-6510ABCCFC69}" type="slidenum">
              <a:rPr lang="en-US"/>
              <a:pPr fontAlgn="base">
                <a:spcBef>
                  <a:spcPct val="0"/>
                </a:spcBef>
                <a:spcAft>
                  <a:spcPct val="0"/>
                </a:spcAft>
              </a:pPr>
              <a:t>25</a:t>
            </a:fld>
            <a:endParaRPr lang="en-US"/>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b="1" smtClean="0"/>
              <a:t>Definitions:</a:t>
            </a:r>
          </a:p>
          <a:p>
            <a:pPr>
              <a:spcBef>
                <a:spcPct val="0"/>
              </a:spcBef>
            </a:pPr>
            <a:endParaRPr lang="en-US" b="1" smtClean="0"/>
          </a:p>
          <a:p>
            <a:pPr>
              <a:spcBef>
                <a:spcPct val="0"/>
              </a:spcBef>
            </a:pPr>
            <a:r>
              <a:rPr lang="en-US" smtClean="0"/>
              <a:t>Some definitions that we need to note at the threeresults levels:</a:t>
            </a:r>
          </a:p>
          <a:p>
            <a:pPr>
              <a:spcBef>
                <a:spcPct val="0"/>
              </a:spcBef>
            </a:pPr>
            <a:endParaRPr lang="en-US" smtClean="0"/>
          </a:p>
          <a:p>
            <a:pPr>
              <a:spcBef>
                <a:spcPct val="0"/>
              </a:spcBef>
            </a:pPr>
            <a:r>
              <a:rPr lang="en-US" smtClean="0"/>
              <a:t>If we implement an activity.   It will lead to some results and outputs.   The achievement of that output will lead to the achievement of an outcome and that outcome will contribute to an impact at the community and population at national level.</a:t>
            </a:r>
          </a:p>
          <a:p>
            <a:pPr>
              <a:spcBef>
                <a:spcPct val="0"/>
              </a:spcBef>
            </a:pPr>
            <a:endParaRPr lang="en-US" smtClean="0"/>
          </a:p>
          <a:p>
            <a:pPr>
              <a:spcBef>
                <a:spcPct val="0"/>
              </a:spcBef>
            </a:pPr>
            <a:r>
              <a:rPr lang="en-US" smtClean="0"/>
              <a:t>Outputs: product and services that results from the completion of an activity as a consequence of a development intervention;</a:t>
            </a:r>
          </a:p>
          <a:p>
            <a:pPr>
              <a:spcBef>
                <a:spcPct val="0"/>
              </a:spcBef>
            </a:pPr>
            <a:endParaRPr lang="en-US" smtClean="0"/>
          </a:p>
          <a:p>
            <a:pPr>
              <a:spcBef>
                <a:spcPct val="0"/>
              </a:spcBef>
            </a:pPr>
            <a:r>
              <a:rPr lang="en-US" smtClean="0"/>
              <a:t>Outcome: the likely or achieved short term and medium term effects of an interventions outputs;</a:t>
            </a:r>
          </a:p>
          <a:p>
            <a:pPr>
              <a:spcBef>
                <a:spcPct val="0"/>
              </a:spcBef>
            </a:pPr>
            <a:endParaRPr lang="en-US" smtClean="0"/>
          </a:p>
          <a:p>
            <a:pPr>
              <a:spcBef>
                <a:spcPct val="0"/>
              </a:spcBef>
            </a:pPr>
            <a:r>
              <a:rPr lang="en-US" smtClean="0"/>
              <a:t>Impact:  the positive or negative, primary and secondary long term effects produced by a development intervention directly or indirectly, intended or unintended.</a:t>
            </a:r>
          </a:p>
          <a:p>
            <a:pPr>
              <a:spcBef>
                <a:spcPct val="0"/>
              </a:spcBef>
            </a:pPr>
            <a:endParaRPr lang="en-US" smtClean="0"/>
          </a:p>
          <a:p>
            <a:pPr>
              <a:spcBef>
                <a:spcPct val="0"/>
              </a:spcBef>
            </a:pPr>
            <a:r>
              <a:rPr lang="en-US" smtClean="0"/>
              <a:t>Ok, let us look at some examples: Outputs: 40 Peer Educators recruited and trained in selected areas and have improved advocacy &amp; teaching skills and methods:</a:t>
            </a:r>
          </a:p>
          <a:p>
            <a:pPr>
              <a:spcBef>
                <a:spcPct val="0"/>
              </a:spcBef>
            </a:pPr>
            <a:endParaRPr lang="en-US" smtClean="0"/>
          </a:p>
          <a:p>
            <a:pPr>
              <a:spcBef>
                <a:spcPct val="0"/>
              </a:spcBef>
            </a:pPr>
            <a:r>
              <a:rPr lang="en-US" smtClean="0"/>
              <a:t>Outcome level: the achievement of that output will result in the Quality of peer advocacy increased in selected districts; and at</a:t>
            </a:r>
          </a:p>
          <a:p>
            <a:pPr>
              <a:spcBef>
                <a:spcPct val="0"/>
              </a:spcBef>
            </a:pPr>
            <a:endParaRPr lang="en-US" smtClean="0"/>
          </a:p>
          <a:p>
            <a:pPr>
              <a:spcBef>
                <a:spcPct val="0"/>
              </a:spcBef>
            </a:pPr>
            <a:r>
              <a:rPr lang="en-US" smtClean="0"/>
              <a:t>Impact level: the impact of that outcome at the community level could be or would be: unplanned and teen age pregnancies decreased or declined and increased youth and male involvement in reproductive health.</a:t>
            </a:r>
          </a:p>
          <a:p>
            <a:pPr>
              <a:spcBef>
                <a:spcPct val="0"/>
              </a:spcBef>
            </a:pPr>
            <a:endParaRPr lang="en-US" smtClean="0"/>
          </a:p>
          <a:p>
            <a:pPr>
              <a:spcBef>
                <a:spcPct val="0"/>
              </a:spcBef>
            </a:pPr>
            <a:r>
              <a:rPr lang="en-US" smtClean="0"/>
              <a:t>What are some of the changes that can be observed at the various results levels:</a:t>
            </a:r>
          </a:p>
          <a:p>
            <a:pPr>
              <a:spcBef>
                <a:spcPct val="0"/>
              </a:spcBef>
            </a:pPr>
            <a:endParaRPr lang="en-US" smtClean="0"/>
          </a:p>
          <a:p>
            <a:pPr>
              <a:spcBef>
                <a:spcPct val="0"/>
              </a:spcBef>
            </a:pPr>
            <a:r>
              <a:rPr lang="en-US" smtClean="0"/>
              <a:t>Outputs: products &amp; services, skills and abilities (or operational change for that matter)</a:t>
            </a:r>
          </a:p>
          <a:p>
            <a:pPr>
              <a:spcBef>
                <a:spcPct val="0"/>
              </a:spcBef>
            </a:pPr>
            <a:endParaRPr lang="en-US" smtClean="0"/>
          </a:p>
          <a:p>
            <a:pPr>
              <a:spcBef>
                <a:spcPct val="0"/>
              </a:spcBef>
            </a:pPr>
            <a:r>
              <a:rPr lang="en-US" smtClean="0"/>
              <a:t>Outcome: Institutional &amp; behavioral change</a:t>
            </a:r>
          </a:p>
          <a:p>
            <a:pPr>
              <a:spcBef>
                <a:spcPct val="0"/>
              </a:spcBef>
            </a:pPr>
            <a:endParaRPr lang="en-US" smtClean="0"/>
          </a:p>
          <a:p>
            <a:pPr>
              <a:spcBef>
                <a:spcPct val="0"/>
              </a:spcBef>
            </a:pPr>
            <a:r>
              <a:rPr lang="en-US" smtClean="0"/>
              <a:t>Impact level: change is visible on the young population through a reduction in unplanned and teen age pregnancies and increased youth and male involvement in Reproductive Health.</a:t>
            </a:r>
          </a:p>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8E76EA-0BA5-4ECB-9535-8EE998BDFF38}" type="slidenum">
              <a:rPr lang="en-US"/>
              <a:pPr fontAlgn="base">
                <a:spcBef>
                  <a:spcPct val="0"/>
                </a:spcBef>
                <a:spcAft>
                  <a:spcPct val="0"/>
                </a:spcAft>
              </a:pPr>
              <a:t>26</a:t>
            </a:fld>
            <a:endParaRPr lang="en-US"/>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b="1" smtClean="0"/>
              <a:t>Definitions:</a:t>
            </a:r>
          </a:p>
          <a:p>
            <a:pPr>
              <a:spcBef>
                <a:spcPct val="0"/>
              </a:spcBef>
            </a:pPr>
            <a:endParaRPr lang="en-US" b="1" smtClean="0"/>
          </a:p>
          <a:p>
            <a:pPr>
              <a:spcBef>
                <a:spcPct val="0"/>
              </a:spcBef>
            </a:pPr>
            <a:r>
              <a:rPr lang="en-US" smtClean="0"/>
              <a:t>Some definitions that we need to note at the threeresults levels:</a:t>
            </a:r>
          </a:p>
          <a:p>
            <a:pPr>
              <a:spcBef>
                <a:spcPct val="0"/>
              </a:spcBef>
            </a:pPr>
            <a:endParaRPr lang="en-US" smtClean="0"/>
          </a:p>
          <a:p>
            <a:pPr>
              <a:spcBef>
                <a:spcPct val="0"/>
              </a:spcBef>
            </a:pPr>
            <a:r>
              <a:rPr lang="en-US" smtClean="0"/>
              <a:t>If we implement an activity.   It will lead to some results and outputs.   The achievement of that output will lead to the achievement of an outcome and that outcome will contribute to an impact at the community and population at national level.</a:t>
            </a:r>
          </a:p>
          <a:p>
            <a:pPr>
              <a:spcBef>
                <a:spcPct val="0"/>
              </a:spcBef>
            </a:pPr>
            <a:endParaRPr lang="en-US" smtClean="0"/>
          </a:p>
          <a:p>
            <a:pPr>
              <a:spcBef>
                <a:spcPct val="0"/>
              </a:spcBef>
            </a:pPr>
            <a:r>
              <a:rPr lang="en-US" smtClean="0"/>
              <a:t>Outputs: product and services that results from the completion of an activity as a consequence of a development intervention;</a:t>
            </a:r>
          </a:p>
          <a:p>
            <a:pPr>
              <a:spcBef>
                <a:spcPct val="0"/>
              </a:spcBef>
            </a:pPr>
            <a:endParaRPr lang="en-US" smtClean="0"/>
          </a:p>
          <a:p>
            <a:pPr>
              <a:spcBef>
                <a:spcPct val="0"/>
              </a:spcBef>
            </a:pPr>
            <a:r>
              <a:rPr lang="en-US" smtClean="0"/>
              <a:t>Outcome: the likely or achieved short term and medium term effects of an interventions outputs;</a:t>
            </a:r>
          </a:p>
          <a:p>
            <a:pPr>
              <a:spcBef>
                <a:spcPct val="0"/>
              </a:spcBef>
            </a:pPr>
            <a:endParaRPr lang="en-US" smtClean="0"/>
          </a:p>
          <a:p>
            <a:pPr>
              <a:spcBef>
                <a:spcPct val="0"/>
              </a:spcBef>
            </a:pPr>
            <a:r>
              <a:rPr lang="en-US" smtClean="0"/>
              <a:t>Impact:  the positive or negative, primary and secondary long term effects produced by a development intervention directly or indirectly, intended or unintended.</a:t>
            </a:r>
          </a:p>
          <a:p>
            <a:pPr>
              <a:spcBef>
                <a:spcPct val="0"/>
              </a:spcBef>
            </a:pPr>
            <a:endParaRPr lang="en-US" smtClean="0"/>
          </a:p>
          <a:p>
            <a:pPr>
              <a:spcBef>
                <a:spcPct val="0"/>
              </a:spcBef>
            </a:pPr>
            <a:r>
              <a:rPr lang="en-US" smtClean="0"/>
              <a:t>Ok, let us look at some examples: Outputs: 40 Peer Educators recruited and trained in selected areas and have improved advocacy &amp; teaching skills and methods:</a:t>
            </a:r>
          </a:p>
          <a:p>
            <a:pPr>
              <a:spcBef>
                <a:spcPct val="0"/>
              </a:spcBef>
            </a:pPr>
            <a:endParaRPr lang="en-US" smtClean="0"/>
          </a:p>
          <a:p>
            <a:pPr>
              <a:spcBef>
                <a:spcPct val="0"/>
              </a:spcBef>
            </a:pPr>
            <a:r>
              <a:rPr lang="en-US" smtClean="0"/>
              <a:t>Outcome level: the achievement of that output will result in the Quality of peer advocacy increased in selected districts; and at</a:t>
            </a:r>
          </a:p>
          <a:p>
            <a:pPr>
              <a:spcBef>
                <a:spcPct val="0"/>
              </a:spcBef>
            </a:pPr>
            <a:endParaRPr lang="en-US" smtClean="0"/>
          </a:p>
          <a:p>
            <a:pPr>
              <a:spcBef>
                <a:spcPct val="0"/>
              </a:spcBef>
            </a:pPr>
            <a:r>
              <a:rPr lang="en-US" smtClean="0"/>
              <a:t>Impact level: the impact of that outcome at the community level could be or would be: unplanned and teen age pregnancies decreased or declined and increased youth and male involvement in reproductive health.</a:t>
            </a:r>
          </a:p>
          <a:p>
            <a:pPr>
              <a:spcBef>
                <a:spcPct val="0"/>
              </a:spcBef>
            </a:pPr>
            <a:endParaRPr lang="en-US" smtClean="0"/>
          </a:p>
          <a:p>
            <a:pPr>
              <a:spcBef>
                <a:spcPct val="0"/>
              </a:spcBef>
            </a:pPr>
            <a:r>
              <a:rPr lang="en-US" smtClean="0"/>
              <a:t>What are some of the changes that can be observed at the various results levels:</a:t>
            </a:r>
          </a:p>
          <a:p>
            <a:pPr>
              <a:spcBef>
                <a:spcPct val="0"/>
              </a:spcBef>
            </a:pPr>
            <a:endParaRPr lang="en-US" smtClean="0"/>
          </a:p>
          <a:p>
            <a:pPr>
              <a:spcBef>
                <a:spcPct val="0"/>
              </a:spcBef>
            </a:pPr>
            <a:r>
              <a:rPr lang="en-US" smtClean="0"/>
              <a:t>Outputs: products &amp; services, skills and abilities (or operational change for that matter)</a:t>
            </a:r>
          </a:p>
          <a:p>
            <a:pPr>
              <a:spcBef>
                <a:spcPct val="0"/>
              </a:spcBef>
            </a:pPr>
            <a:endParaRPr lang="en-US" smtClean="0"/>
          </a:p>
          <a:p>
            <a:pPr>
              <a:spcBef>
                <a:spcPct val="0"/>
              </a:spcBef>
            </a:pPr>
            <a:r>
              <a:rPr lang="en-US" smtClean="0"/>
              <a:t>Outcome: Institutional &amp; behavioral change</a:t>
            </a:r>
          </a:p>
          <a:p>
            <a:pPr>
              <a:spcBef>
                <a:spcPct val="0"/>
              </a:spcBef>
            </a:pPr>
            <a:endParaRPr lang="en-US" smtClean="0"/>
          </a:p>
          <a:p>
            <a:pPr>
              <a:spcBef>
                <a:spcPct val="0"/>
              </a:spcBef>
            </a:pPr>
            <a:r>
              <a:rPr lang="en-US" smtClean="0"/>
              <a:t>Impact level: change is visible on the young population through a reduction in unplanned and teen age pregnancies and increased youth and male involvement in Reproductive Health.</a:t>
            </a:r>
          </a:p>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A43DC3-B459-41DA-AA1C-94F8E31589D6}" type="slidenum">
              <a:rPr lang="en-US"/>
              <a:pPr fontAlgn="base">
                <a:spcBef>
                  <a:spcPct val="0"/>
                </a:spcBef>
                <a:spcAft>
                  <a:spcPct val="0"/>
                </a:spcAft>
              </a:pPr>
              <a:t>27</a:t>
            </a:fld>
            <a:endParaRPr lang="en-US"/>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Why Monitor &amp; Evaluate Performance?</a:t>
            </a:r>
          </a:p>
          <a:p>
            <a:pPr>
              <a:spcBef>
                <a:spcPct val="0"/>
              </a:spcBef>
            </a:pPr>
            <a:r>
              <a:rPr lang="en-US" smtClean="0"/>
              <a:t>Provide accurate and up to date information on progress</a:t>
            </a:r>
          </a:p>
          <a:p>
            <a:pPr>
              <a:spcBef>
                <a:spcPct val="0"/>
              </a:spcBef>
              <a:buClr>
                <a:schemeClr val="tx1"/>
              </a:buClr>
              <a:buFont typeface="Wingdings" pitchFamily="2" charset="2"/>
              <a:buChar char="Ø"/>
            </a:pPr>
            <a:r>
              <a:rPr lang="en-US" smtClean="0"/>
              <a:t>Provide regular feedback and early indications of progress or lack thereof;</a:t>
            </a:r>
          </a:p>
          <a:p>
            <a:pPr>
              <a:spcBef>
                <a:spcPct val="0"/>
              </a:spcBef>
              <a:buClr>
                <a:schemeClr val="tx1"/>
              </a:buClr>
              <a:buFont typeface="Wingdings" pitchFamily="2" charset="2"/>
              <a:buChar char="Ø"/>
            </a:pPr>
            <a:r>
              <a:rPr lang="en-US" smtClean="0"/>
              <a:t>To track actual performance/situation problems and success areas</a:t>
            </a:r>
          </a:p>
          <a:p>
            <a:pPr>
              <a:spcBef>
                <a:spcPct val="0"/>
              </a:spcBef>
              <a:buClr>
                <a:schemeClr val="tx1"/>
              </a:buClr>
            </a:pPr>
            <a:r>
              <a:rPr lang="en-US" smtClean="0"/>
              <a:t>Learning and decision making</a:t>
            </a:r>
          </a:p>
          <a:p>
            <a:pPr>
              <a:spcBef>
                <a:spcPct val="0"/>
              </a:spcBef>
              <a:buClr>
                <a:schemeClr val="tx1"/>
              </a:buClr>
              <a:buFont typeface="Wingdings" pitchFamily="2" charset="2"/>
              <a:buChar char="Ø"/>
            </a:pPr>
            <a:r>
              <a:rPr lang="en-US" smtClean="0"/>
              <a:t>To detect early signs of potential problems and success areas;</a:t>
            </a:r>
          </a:p>
          <a:p>
            <a:pPr>
              <a:spcBef>
                <a:spcPct val="0"/>
              </a:spcBef>
              <a:buClr>
                <a:schemeClr val="tx1"/>
              </a:buClr>
              <a:buFont typeface="Wingdings" pitchFamily="2" charset="2"/>
              <a:buChar char="Ø"/>
            </a:pPr>
            <a:r>
              <a:rPr lang="en-US" smtClean="0"/>
              <a:t>To take corrective actions;</a:t>
            </a:r>
          </a:p>
          <a:p>
            <a:pPr>
              <a:spcBef>
                <a:spcPct val="0"/>
              </a:spcBef>
              <a:buClr>
                <a:schemeClr val="tx1"/>
              </a:buClr>
              <a:buFont typeface="Wingdings" pitchFamily="2" charset="2"/>
              <a:buChar char="Ø"/>
            </a:pPr>
            <a:r>
              <a:rPr lang="en-US" smtClean="0"/>
              <a:t>To improve the design and performance of ongoing programmes</a:t>
            </a:r>
          </a:p>
          <a:p>
            <a:pPr>
              <a:spcBef>
                <a:spcPct val="0"/>
              </a:spcBef>
              <a:buClr>
                <a:schemeClr val="tx1"/>
              </a:buClr>
              <a:buFont typeface="Wingdings" pitchFamily="2" charset="2"/>
              <a:buChar char="Ø"/>
            </a:pPr>
            <a:r>
              <a:rPr lang="en-US" smtClean="0"/>
              <a:t>To generate knowledge about what works and what does not work</a:t>
            </a:r>
          </a:p>
          <a:p>
            <a:pPr>
              <a:spcBef>
                <a:spcPct val="0"/>
              </a:spcBef>
              <a:buClr>
                <a:schemeClr val="tx1"/>
              </a:buClr>
            </a:pPr>
            <a:r>
              <a:rPr lang="en-US" smtClean="0"/>
              <a:t>Improve accountability</a:t>
            </a:r>
          </a:p>
          <a:p>
            <a:pPr>
              <a:spcBef>
                <a:spcPct val="0"/>
              </a:spcBef>
              <a:buClr>
                <a:schemeClr val="tx1"/>
              </a:buClr>
              <a:buFontTx/>
              <a:buChar char="•"/>
            </a:pPr>
            <a:r>
              <a:rPr lang="en-US" smtClean="0"/>
              <a:t>To ensure that a programme/process continues to be relevant, and  achieving results as intended</a:t>
            </a:r>
          </a:p>
          <a:p>
            <a:pPr>
              <a:spcBef>
                <a:spcPct val="0"/>
              </a:spcBef>
              <a:buClr>
                <a:schemeClr val="tx1"/>
              </a:buClr>
              <a:buFontTx/>
              <a:buChar char="•"/>
            </a:pPr>
            <a:r>
              <a:rPr lang="en-US" smtClean="0"/>
              <a:t>To make an overall judgment about the effectiveness of the interventions</a:t>
            </a:r>
          </a:p>
          <a:p>
            <a:pPr>
              <a:spcBef>
                <a:spcPct val="0"/>
              </a:spcBef>
              <a:buFontTx/>
              <a:buChar char="•"/>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CE1354-FC39-4030-9AFB-561327C76826}" type="slidenum">
              <a:rPr lang="en-US"/>
              <a:pPr fontAlgn="base">
                <a:spcBef>
                  <a:spcPct val="0"/>
                </a:spcBef>
                <a:spcAft>
                  <a:spcPct val="0"/>
                </a:spcAft>
              </a:pPr>
              <a:t>28</a:t>
            </a:fld>
            <a:endParaRPr lang="en-US"/>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How do we monitor performance? Some key tools for Performance monitoring</a:t>
            </a:r>
            <a:r>
              <a:rPr lang="en-US" smtClean="0"/>
              <a:t>.  Performance monitoring focuses on measuring progress towards achievement of results, rather than documenting how activities were implemented. </a:t>
            </a:r>
            <a:r>
              <a:rPr lang="en-US" smtClean="0">
                <a:solidFill>
                  <a:schemeClr val="accent2"/>
                </a:solidFill>
              </a:rPr>
              <a:t>A key tool for performance monitoring for programmes is the “Logical Framework” or LOGFRAME.  </a:t>
            </a:r>
          </a:p>
          <a:p>
            <a:pPr>
              <a:spcBef>
                <a:spcPct val="0"/>
              </a:spcBef>
            </a:pPr>
            <a:endParaRPr lang="en-US" smtClean="0">
              <a:solidFill>
                <a:schemeClr val="accent2"/>
              </a:solidFill>
            </a:endParaRPr>
          </a:p>
          <a:p>
            <a:pPr>
              <a:spcBef>
                <a:spcPct val="0"/>
              </a:spcBef>
            </a:pPr>
            <a:r>
              <a:rPr lang="en-US" b="1" smtClean="0"/>
              <a:t>Logical framework</a:t>
            </a:r>
            <a:r>
              <a:rPr lang="en-US" smtClean="0"/>
              <a:t> – provides the basis for monitoring results through the following:</a:t>
            </a:r>
          </a:p>
          <a:p>
            <a:pPr lvl="1">
              <a:spcBef>
                <a:spcPct val="0"/>
              </a:spcBef>
              <a:buFontTx/>
              <a:buChar char="•"/>
            </a:pPr>
            <a:r>
              <a:rPr lang="en-US" smtClean="0"/>
              <a:t>A concise summary of the project</a:t>
            </a:r>
          </a:p>
          <a:p>
            <a:pPr lvl="1">
              <a:spcBef>
                <a:spcPct val="0"/>
              </a:spcBef>
              <a:buFontTx/>
              <a:buChar char="•"/>
            </a:pPr>
            <a:r>
              <a:rPr lang="en-US" smtClean="0"/>
              <a:t>A tool for appraising a project</a:t>
            </a:r>
          </a:p>
          <a:p>
            <a:pPr lvl="1">
              <a:spcBef>
                <a:spcPct val="0"/>
              </a:spcBef>
              <a:buFontTx/>
              <a:buChar char="•"/>
            </a:pPr>
            <a:r>
              <a:rPr lang="en-US" smtClean="0"/>
              <a:t>A tool for monitoring progress made with regard to delivery of outputs and activities</a:t>
            </a:r>
          </a:p>
          <a:p>
            <a:pPr lvl="1">
              <a:spcBef>
                <a:spcPct val="0"/>
              </a:spcBef>
              <a:buFontTx/>
              <a:buChar char="•"/>
            </a:pPr>
            <a:r>
              <a:rPr lang="en-US" smtClean="0"/>
              <a:t>A tool for evaluating delivery of outputs at the end of the project and progress towards achieving Outcomes and Goals</a:t>
            </a:r>
          </a:p>
          <a:p>
            <a:pPr>
              <a:spcBef>
                <a:spcPct val="0"/>
              </a:spcBef>
              <a:buFontTx/>
              <a:buChar char="•"/>
            </a:pPr>
            <a:endParaRPr lang="en-US" smtClean="0">
              <a:solidFill>
                <a:schemeClr val="accent2"/>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DDE225-08E2-448B-92B4-0C12D47E251A}" type="slidenum">
              <a:rPr lang="en-US"/>
              <a:pPr fontAlgn="base">
                <a:spcBef>
                  <a:spcPct val="0"/>
                </a:spcBef>
                <a:spcAft>
                  <a:spcPct val="0"/>
                </a:spcAft>
              </a:pPr>
              <a:t>29</a:t>
            </a:fld>
            <a:endParaRPr lang="en-US"/>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How do we monitor performance? Some key tools for Performance monitoring</a:t>
            </a:r>
            <a:r>
              <a:rPr lang="en-US" smtClean="0"/>
              <a:t>.  Performance monitoring focuses on measuring progress towards achievement of results, rather than documenting how activities were implemented. </a:t>
            </a:r>
            <a:r>
              <a:rPr lang="en-US" smtClean="0">
                <a:solidFill>
                  <a:schemeClr val="accent2"/>
                </a:solidFill>
              </a:rPr>
              <a:t>A key tool for performance monitoring for programmes is the “Logical Framework” or LOGFRAME.  </a:t>
            </a:r>
          </a:p>
          <a:p>
            <a:pPr>
              <a:spcBef>
                <a:spcPct val="0"/>
              </a:spcBef>
            </a:pPr>
            <a:endParaRPr lang="en-US" smtClean="0">
              <a:solidFill>
                <a:schemeClr val="accent2"/>
              </a:solidFill>
            </a:endParaRPr>
          </a:p>
          <a:p>
            <a:pPr>
              <a:spcBef>
                <a:spcPct val="0"/>
              </a:spcBef>
            </a:pPr>
            <a:r>
              <a:rPr lang="en-US" b="1" smtClean="0"/>
              <a:t>Logical framework</a:t>
            </a:r>
            <a:r>
              <a:rPr lang="en-US" smtClean="0"/>
              <a:t> – provides the basis for monitoring results through the following:</a:t>
            </a:r>
          </a:p>
          <a:p>
            <a:pPr lvl="1">
              <a:spcBef>
                <a:spcPct val="0"/>
              </a:spcBef>
              <a:buFontTx/>
              <a:buChar char="•"/>
            </a:pPr>
            <a:r>
              <a:rPr lang="en-US" smtClean="0"/>
              <a:t>A concise summary of the project</a:t>
            </a:r>
          </a:p>
          <a:p>
            <a:pPr lvl="1">
              <a:spcBef>
                <a:spcPct val="0"/>
              </a:spcBef>
              <a:buFontTx/>
              <a:buChar char="•"/>
            </a:pPr>
            <a:r>
              <a:rPr lang="en-US" smtClean="0"/>
              <a:t>A tool for appraising a project</a:t>
            </a:r>
          </a:p>
          <a:p>
            <a:pPr lvl="1">
              <a:spcBef>
                <a:spcPct val="0"/>
              </a:spcBef>
              <a:buFontTx/>
              <a:buChar char="•"/>
            </a:pPr>
            <a:r>
              <a:rPr lang="en-US" smtClean="0"/>
              <a:t>A tool for monitoring progress made with regard to delivery of outputs and activities</a:t>
            </a:r>
          </a:p>
          <a:p>
            <a:pPr lvl="1">
              <a:spcBef>
                <a:spcPct val="0"/>
              </a:spcBef>
              <a:buFontTx/>
              <a:buChar char="•"/>
            </a:pPr>
            <a:r>
              <a:rPr lang="en-US" smtClean="0"/>
              <a:t>A tool for evaluating delivery of outputs at the end of the project and progress towards achieving Outcomes and Goals</a:t>
            </a:r>
          </a:p>
          <a:p>
            <a:pPr>
              <a:spcBef>
                <a:spcPct val="0"/>
              </a:spcBef>
              <a:buFontTx/>
              <a:buChar char="•"/>
            </a:pPr>
            <a:endParaRPr lang="en-US" smtClean="0">
              <a:solidFill>
                <a:schemeClr val="accent2"/>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F25FE3F-F62B-46A1-ABC6-C1E7B413E75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CB3A05-BA1E-4B0C-A8E7-694166B3A9D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6E800A1-83A9-4838-8CB8-6AA39BA0029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8EF0DD8-5840-4410-802D-237E003BCF5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5621018-CA4B-4FAD-9D71-5E4BF75A372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774E365-002B-4E49-BFA4-39633B4115C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C72C275-3592-46D1-96FE-B7636397731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1776841-8C5D-40F9-99EA-2DED02DD42D3}" type="datetimeFigureOut">
              <a:rPr lang="en-US"/>
              <a:pPr>
                <a:defRPr/>
              </a:pPr>
              <a:t>12/2/10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CBB08E-C74D-41D5-A70B-8B97184C2A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7ADF96-393B-401F-BC1A-4D15A1C641F2}" type="datetimeFigureOut">
              <a:rPr lang="en-US"/>
              <a:pPr>
                <a:defRPr/>
              </a:pPr>
              <a:t>12/2/10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ED3BBF-6D56-42AD-BEED-3C5453D624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6FB463-2198-41DA-9C4C-DBCF582FDBBD}" type="datetimeFigureOut">
              <a:rPr lang="en-US"/>
              <a:pPr>
                <a:defRPr/>
              </a:pPr>
              <a:t>12/2/10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D757FB-87C9-4D8D-BA87-F93CCA7A671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0" y="190500"/>
            <a:ext cx="7010400" cy="15271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240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524000" y="40386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05400" y="40386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A0169B45-783F-4D9D-A43B-C2179150A3C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79EC1B2-5FA7-4E2E-99B5-B4A1217E80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FA61B0-9B09-488D-AD43-776861775D05}" type="datetimeFigureOut">
              <a:rPr lang="en-US"/>
              <a:pPr>
                <a:defRPr/>
              </a:pPr>
              <a:t>12/2/10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99AE3F-C1FE-43DE-995C-5DD418F925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029EED-7C72-4006-AD41-D84523E794CF}" type="datetimeFigureOut">
              <a:rPr lang="en-US"/>
              <a:pPr>
                <a:defRPr/>
              </a:pPr>
              <a:t>12/2/10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B10AA3-4D50-4A0D-A803-5E9F27CD71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6C1662-6344-47CB-BDA2-E4F93D2D6905}" type="datetimeFigureOut">
              <a:rPr lang="en-US"/>
              <a:pPr>
                <a:defRPr/>
              </a:pPr>
              <a:t>12/2/10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E3B073-CBA3-4E33-A59C-DBC7D72AD2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56920B-E200-4462-A4C7-33201E78E2F4}" type="datetimeFigureOut">
              <a:rPr lang="en-US"/>
              <a:pPr>
                <a:defRPr/>
              </a:pPr>
              <a:t>12/2/10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1FEE65-CB75-450D-A93F-4BF906E6688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0AF64F-73DF-41AE-8572-0744BBC75063}" type="datetimeFigureOut">
              <a:rPr lang="en-US"/>
              <a:pPr>
                <a:defRPr/>
              </a:pPr>
              <a:t>12/2/10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E95549-8AFA-4FBA-9DA3-4DD0D8C8F7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9DCAC1-37BA-4A73-8EAE-6A62DD83A434}" type="datetimeFigureOut">
              <a:rPr lang="en-US"/>
              <a:pPr>
                <a:defRPr/>
              </a:pPr>
              <a:t>12/2/10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D7EE487-749F-48CC-85BF-EE20D979FB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0F94A5-2619-4749-B2B6-AFC4F5DD835B}" type="datetimeFigureOut">
              <a:rPr lang="en-US"/>
              <a:pPr>
                <a:defRPr/>
              </a:pPr>
              <a:t>12/2/10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8CC261-5C3F-430F-B7C6-3FA681145C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F374B8-237A-4FD3-B79C-D5B65A03B5FA}" type="datetimeFigureOut">
              <a:rPr lang="en-US"/>
              <a:pPr>
                <a:defRPr/>
              </a:pPr>
              <a:t>12/2/10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592346-37C9-4BE3-92C3-913E321118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EC0BB46-C9E2-4CD7-B4C8-7F8DFA39CFB0}" type="datetimeFigureOut">
              <a:rPr lang="en-US"/>
              <a:pPr>
                <a:defRPr/>
              </a:pPr>
              <a:t>12/2/10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C6508E0-8567-49EA-80F7-9DCF15EAD8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oleObject" Target="../embeddings/oleObject1.bin"/><Relationship Id="rId5" Type="http://schemas.openxmlformats.org/officeDocument/2006/relationships/oleObject" Target="../embeddings/oleObject2.bin"/><Relationship Id="rId7"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0.xml"/><Relationship Id="rId6"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oleObject" Target="../embeddings/oleObject4.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3.xml"/><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1828800"/>
            <a:ext cx="8763000" cy="838200"/>
          </a:xfrm>
        </p:spPr>
        <p:txBody>
          <a:bodyPr rtlCol="0">
            <a:normAutofit fontScale="90000"/>
          </a:bodyPr>
          <a:lstStyle/>
          <a:p>
            <a:pPr fontAlgn="auto">
              <a:spcAft>
                <a:spcPts val="0"/>
              </a:spcAft>
              <a:defRPr/>
            </a:pPr>
            <a:r>
              <a:rPr lang="en-US" sz="3600" b="1" dirty="0" smtClean="0"/>
              <a:t>COMMUNITY BASED CONDOM DISTRIBUTION</a:t>
            </a:r>
            <a:r>
              <a:rPr lang="en-US" sz="3200" b="1" dirty="0" smtClean="0"/>
              <a:t/>
            </a:r>
            <a:br>
              <a:rPr lang="en-US" sz="3200" b="1" dirty="0" smtClean="0"/>
            </a:br>
            <a:endParaRPr lang="en-US" sz="3200" b="1" dirty="0" smtClean="0"/>
          </a:p>
        </p:txBody>
      </p:sp>
      <p:grpSp>
        <p:nvGrpSpPr>
          <p:cNvPr id="2051" name="Group 8"/>
          <p:cNvGrpSpPr>
            <a:grpSpLocks/>
          </p:cNvGrpSpPr>
          <p:nvPr/>
        </p:nvGrpSpPr>
        <p:grpSpPr bwMode="auto">
          <a:xfrm>
            <a:off x="0" y="0"/>
            <a:ext cx="9144000" cy="1295400"/>
            <a:chOff x="0" y="0"/>
            <a:chExt cx="5760" cy="1104"/>
          </a:xfrm>
        </p:grpSpPr>
        <p:pic>
          <p:nvPicPr>
            <p:cNvPr id="2052" name="Picture 9"/>
            <p:cNvPicPr>
              <a:picLocks noChangeAspect="1" noChangeArrowheads="1"/>
            </p:cNvPicPr>
            <p:nvPr/>
          </p:nvPicPr>
          <p:blipFill>
            <a:blip r:embed="rId3" cstate="print"/>
            <a:srcRect/>
            <a:stretch>
              <a:fillRect/>
            </a:stretch>
          </p:blipFill>
          <p:spPr bwMode="auto">
            <a:xfrm>
              <a:off x="0" y="0"/>
              <a:ext cx="5760" cy="1011"/>
            </a:xfrm>
            <a:prstGeom prst="rect">
              <a:avLst/>
            </a:prstGeom>
            <a:noFill/>
            <a:ln w="9525">
              <a:noFill/>
              <a:miter lim="800000"/>
              <a:headEnd/>
              <a:tailEnd/>
            </a:ln>
          </p:spPr>
        </p:pic>
        <p:sp>
          <p:nvSpPr>
            <p:cNvPr id="2053" name="Rectangle 10"/>
            <p:cNvSpPr>
              <a:spLocks noChangeArrowheads="1"/>
            </p:cNvSpPr>
            <p:nvPr/>
          </p:nvSpPr>
          <p:spPr bwMode="auto">
            <a:xfrm>
              <a:off x="0" y="1008"/>
              <a:ext cx="5760" cy="96"/>
            </a:xfrm>
            <a:prstGeom prst="rect">
              <a:avLst/>
            </a:prstGeom>
            <a:solidFill>
              <a:srgbClr val="FFBC17"/>
            </a:solidFill>
            <a:ln w="9525">
              <a:noFill/>
              <a:miter lim="800000"/>
              <a:headEnd/>
              <a:tailEnd/>
            </a:ln>
          </p:spPr>
          <p:txBody>
            <a:bodyPr wrap="none" anchor="ctr"/>
            <a:lstStyle/>
            <a:p>
              <a:endParaRPr lang="en-US">
                <a:latin typeface="Calibri" pitchFamily="34" charset="0"/>
              </a:endParaRPr>
            </a:p>
          </p:txBody>
        </p:sp>
      </p:grpSp>
      <p:sp>
        <p:nvSpPr>
          <p:cNvPr id="6" name="Rectangle 2"/>
          <p:cNvSpPr txBox="1">
            <a:spLocks noChangeArrowheads="1"/>
          </p:cNvSpPr>
          <p:nvPr/>
        </p:nvSpPr>
        <p:spPr bwMode="auto">
          <a:xfrm>
            <a:off x="1830387" y="6019800"/>
            <a:ext cx="7313613" cy="838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0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Isikeli </a:t>
            </a:r>
            <a:r>
              <a:rPr lang="en-US" sz="3200" b="1" dirty="0" smtClean="0">
                <a:latin typeface="+mj-lt"/>
                <a:ea typeface="+mj-ea"/>
                <a:cs typeface="+mj-cs"/>
              </a:rPr>
              <a:t>Vulavou</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Programme Associate</a:t>
            </a:r>
          </a:p>
        </p:txBody>
      </p:sp>
      <p:sp>
        <p:nvSpPr>
          <p:cNvPr id="7" name="Rectangle 2"/>
          <p:cNvSpPr txBox="1">
            <a:spLocks noChangeArrowheads="1"/>
          </p:cNvSpPr>
          <p:nvPr/>
        </p:nvSpPr>
        <p:spPr bwMode="auto">
          <a:xfrm>
            <a:off x="1143000" y="2971800"/>
            <a:ext cx="7313613" cy="838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
            </a:r>
            <a:br>
              <a:rPr kumimoji="0" lang="en-US" sz="3200" b="1" i="0" u="none" strike="noStrike" kern="1200" cap="none" spc="0" normalizeH="0" baseline="0" noProof="0" dirty="0" smtClean="0">
                <a:ln>
                  <a:noFill/>
                </a:ln>
                <a:solidFill>
                  <a:schemeClr val="tx1"/>
                </a:solidFill>
                <a:effectLst/>
                <a:uLnTx/>
                <a:uFillTx/>
                <a:latin typeface="+mj-lt"/>
                <a:ea typeface="+mj-ea"/>
                <a:cs typeface="+mj-cs"/>
              </a:rPr>
            </a:br>
            <a:r>
              <a:rPr kumimoji="0" lang="en-US" sz="4000" b="1" i="0" u="none" strike="noStrike" kern="1200" cap="none" spc="0" normalizeH="0" baseline="0" noProof="0" dirty="0" smtClean="0">
                <a:ln>
                  <a:noFill/>
                </a:ln>
                <a:solidFill>
                  <a:srgbClr val="0000FF"/>
                </a:solidFill>
                <a:effectLst/>
                <a:uLnTx/>
                <a:uFillTx/>
                <a:latin typeface="+mj-lt"/>
                <a:ea typeface="+mj-ea"/>
                <a:cs typeface="+mj-cs"/>
              </a:rPr>
              <a:t>IDENTIFYING TARGET GROUPS &amp; STRATEGIES TO REACH THEM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050"/>
          <p:cNvSpPr>
            <a:spLocks noGrp="1" noChangeArrowheads="1"/>
          </p:cNvSpPr>
          <p:nvPr>
            <p:ph type="title"/>
          </p:nvPr>
        </p:nvSpPr>
        <p:spPr>
          <a:xfrm>
            <a:off x="1371600" y="0"/>
            <a:ext cx="7772400" cy="1143000"/>
          </a:xfrm>
        </p:spPr>
        <p:txBody>
          <a:bodyPr rtlCol="0">
            <a:normAutofit fontScale="90000"/>
          </a:bodyPr>
          <a:lstStyle/>
          <a:p>
            <a:pPr eaLnBrk="1" fontAlgn="auto" hangingPunct="1">
              <a:spcAft>
                <a:spcPts val="0"/>
              </a:spcAft>
              <a:defRPr/>
            </a:pPr>
            <a:r>
              <a:rPr lang="en-GB" sz="4000" b="1" dirty="0">
                <a:effectLst>
                  <a:outerShdw blurRad="38100" dist="38100" dir="2700000" algn="tl">
                    <a:srgbClr val="C0C0C0"/>
                  </a:outerShdw>
                </a:effectLst>
                <a:latin typeface="Century Gothic" pitchFamily="34" charset="0"/>
              </a:rPr>
              <a:t>Primary &amp; Secondary Audiences</a:t>
            </a:r>
            <a:r>
              <a:rPr lang="en-GB" sz="4000" b="1" dirty="0">
                <a:latin typeface="Arial" charset="0"/>
              </a:rPr>
              <a:t> </a:t>
            </a:r>
            <a:r>
              <a:rPr lang="en-GB" sz="4000" dirty="0">
                <a:latin typeface="Arial" charset="0"/>
              </a:rPr>
              <a:t/>
            </a:r>
            <a:br>
              <a:rPr lang="en-GB" sz="4000" dirty="0">
                <a:latin typeface="Arial" charset="0"/>
              </a:rPr>
            </a:br>
            <a:endParaRPr lang="en-US" sz="4000" dirty="0">
              <a:latin typeface="Arial" charset="0"/>
            </a:endParaRPr>
          </a:p>
        </p:txBody>
      </p:sp>
      <p:sp>
        <p:nvSpPr>
          <p:cNvPr id="82947" name="Rectangle 2051"/>
          <p:cNvSpPr>
            <a:spLocks noGrp="1" noChangeArrowheads="1"/>
          </p:cNvSpPr>
          <p:nvPr>
            <p:ph type="body" idx="1"/>
          </p:nvPr>
        </p:nvSpPr>
        <p:spPr>
          <a:xfrm>
            <a:off x="1189038" y="981075"/>
            <a:ext cx="8062912" cy="5732463"/>
          </a:xfrm>
        </p:spPr>
        <p:txBody>
          <a:bodyPr rtlCol="0">
            <a:normAutofit/>
          </a:bodyPr>
          <a:lstStyle/>
          <a:p>
            <a:pPr eaLnBrk="1" fontAlgn="auto" hangingPunct="1">
              <a:spcAft>
                <a:spcPts val="0"/>
              </a:spcAft>
              <a:buFont typeface="Arial" pitchFamily="34" charset="0"/>
              <a:buChar char="•"/>
              <a:defRPr/>
            </a:pPr>
            <a:r>
              <a:rPr lang="en-GB" sz="2400" dirty="0">
                <a:latin typeface="Century Gothic" pitchFamily="34" charset="0"/>
              </a:rPr>
              <a:t>To develop communication, it is important to identify the </a:t>
            </a:r>
            <a:r>
              <a:rPr lang="en-GB" sz="2400" b="1" dirty="0">
                <a:solidFill>
                  <a:srgbClr val="0000FF"/>
                </a:solidFill>
                <a:effectLst>
                  <a:outerShdw blurRad="38100" dist="38100" dir="2700000" algn="tl">
                    <a:srgbClr val="C0C0C0"/>
                  </a:outerShdw>
                </a:effectLst>
                <a:latin typeface="Century Gothic" pitchFamily="34" charset="0"/>
              </a:rPr>
              <a:t>target </a:t>
            </a:r>
            <a:r>
              <a:rPr lang="en-GB" sz="2400" b="1" dirty="0" smtClean="0">
                <a:solidFill>
                  <a:srgbClr val="0000FF"/>
                </a:solidFill>
                <a:effectLst>
                  <a:outerShdw blurRad="38100" dist="38100" dir="2700000" algn="tl">
                    <a:srgbClr val="C0C0C0"/>
                  </a:outerShdw>
                </a:effectLst>
                <a:latin typeface="Century Gothic" pitchFamily="34" charset="0"/>
              </a:rPr>
              <a:t>audience</a:t>
            </a:r>
            <a:r>
              <a:rPr lang="en-GB" sz="2400" dirty="0" smtClean="0">
                <a:latin typeface="Century Gothic" pitchFamily="34" charset="0"/>
              </a:rPr>
              <a:t> </a:t>
            </a:r>
            <a:r>
              <a:rPr lang="en-GB" sz="2400" dirty="0">
                <a:latin typeface="Century Gothic" pitchFamily="34" charset="0"/>
              </a:rPr>
              <a:t>as clearly as possible. </a:t>
            </a:r>
          </a:p>
          <a:p>
            <a:pPr eaLnBrk="1" fontAlgn="auto" hangingPunct="1">
              <a:spcAft>
                <a:spcPts val="0"/>
              </a:spcAft>
              <a:buFont typeface="Arial" pitchFamily="34" charset="0"/>
              <a:buChar char="•"/>
              <a:defRPr/>
            </a:pPr>
            <a:r>
              <a:rPr lang="en-GB" sz="2400" b="1" dirty="0">
                <a:latin typeface="Century Gothic" pitchFamily="34" charset="0"/>
              </a:rPr>
              <a:t>Primary</a:t>
            </a:r>
            <a:r>
              <a:rPr lang="en-GB" sz="2400" dirty="0">
                <a:latin typeface="Century Gothic" pitchFamily="34" charset="0"/>
              </a:rPr>
              <a:t> </a:t>
            </a:r>
            <a:r>
              <a:rPr lang="en-GB" sz="2400" b="1" dirty="0" smtClean="0">
                <a:latin typeface="Century Gothic" pitchFamily="34" charset="0"/>
              </a:rPr>
              <a:t>audience</a:t>
            </a:r>
            <a:r>
              <a:rPr lang="en-GB" sz="2400" dirty="0" smtClean="0">
                <a:latin typeface="Century Gothic" pitchFamily="34" charset="0"/>
              </a:rPr>
              <a:t> </a:t>
            </a:r>
            <a:r>
              <a:rPr lang="en-GB" sz="2400" dirty="0">
                <a:latin typeface="Century Gothic" pitchFamily="34" charset="0"/>
              </a:rPr>
              <a:t>- main groups whose </a:t>
            </a:r>
            <a:r>
              <a:rPr lang="en-GB" sz="2400" dirty="0" smtClean="0">
                <a:latin typeface="Century Gothic" pitchFamily="34" charset="0"/>
              </a:rPr>
              <a:t>related </a:t>
            </a:r>
            <a:r>
              <a:rPr lang="en-GB" sz="2400" dirty="0">
                <a:latin typeface="Century Gothic" pitchFamily="34" charset="0"/>
              </a:rPr>
              <a:t>behaviour the program is intended to influence. </a:t>
            </a:r>
          </a:p>
          <a:p>
            <a:pPr eaLnBrk="1" fontAlgn="auto" hangingPunct="1">
              <a:spcAft>
                <a:spcPts val="0"/>
              </a:spcAft>
              <a:buFont typeface="Arial" pitchFamily="34" charset="0"/>
              <a:buChar char="•"/>
              <a:defRPr/>
            </a:pPr>
            <a:r>
              <a:rPr lang="en-GB" sz="2400" b="1" dirty="0">
                <a:latin typeface="Century Gothic" pitchFamily="34" charset="0"/>
              </a:rPr>
              <a:t>Secondary</a:t>
            </a:r>
            <a:r>
              <a:rPr lang="en-GB" sz="2400" dirty="0">
                <a:latin typeface="Century Gothic" pitchFamily="34" charset="0"/>
              </a:rPr>
              <a:t> </a:t>
            </a:r>
            <a:r>
              <a:rPr lang="en-GB" sz="2400" b="1" dirty="0" smtClean="0">
                <a:latin typeface="Century Gothic" pitchFamily="34" charset="0"/>
              </a:rPr>
              <a:t>audience</a:t>
            </a:r>
            <a:r>
              <a:rPr lang="en-GB" sz="2400" dirty="0" smtClean="0">
                <a:latin typeface="Century Gothic" pitchFamily="34" charset="0"/>
              </a:rPr>
              <a:t>- </a:t>
            </a:r>
            <a:r>
              <a:rPr lang="en-GB" sz="2400" dirty="0">
                <a:latin typeface="Century Gothic" pitchFamily="34" charset="0"/>
              </a:rPr>
              <a:t>groups that influence the ability of the primary </a:t>
            </a:r>
            <a:r>
              <a:rPr lang="en-GB" sz="2400" dirty="0" smtClean="0">
                <a:latin typeface="Century Gothic" pitchFamily="34" charset="0"/>
              </a:rPr>
              <a:t>audience  </a:t>
            </a:r>
            <a:r>
              <a:rPr lang="en-GB" sz="2400" dirty="0">
                <a:latin typeface="Century Gothic" pitchFamily="34" charset="0"/>
              </a:rPr>
              <a:t>to adopt or maintain appropriate behaviours </a:t>
            </a:r>
          </a:p>
        </p:txBody>
      </p:sp>
      <p:graphicFrame>
        <p:nvGraphicFramePr>
          <p:cNvPr id="1026" name="Object 2"/>
          <p:cNvGraphicFramePr>
            <a:graphicFrameLocks noChangeAspect="1"/>
          </p:cNvGraphicFramePr>
          <p:nvPr/>
        </p:nvGraphicFramePr>
        <p:xfrm>
          <a:off x="3733800" y="5029200"/>
          <a:ext cx="2552700" cy="1489075"/>
        </p:xfrm>
        <a:graphic>
          <a:graphicData uri="http://schemas.openxmlformats.org/presentationml/2006/ole">
            <p:oleObj spid="_x0000_s30722" name="Photo Editor Photo" r:id="rId4" imgW="2857899" imgH="1666667" progId="">
              <p:embed/>
            </p:oleObj>
          </a:graphicData>
        </a:graphic>
      </p:graphicFrame>
      <p:graphicFrame>
        <p:nvGraphicFramePr>
          <p:cNvPr id="1027" name="Object 3"/>
          <p:cNvGraphicFramePr>
            <a:graphicFrameLocks noChangeAspect="1"/>
          </p:cNvGraphicFramePr>
          <p:nvPr/>
        </p:nvGraphicFramePr>
        <p:xfrm>
          <a:off x="1143000" y="5029200"/>
          <a:ext cx="2552700" cy="1481138"/>
        </p:xfrm>
        <a:graphic>
          <a:graphicData uri="http://schemas.openxmlformats.org/presentationml/2006/ole">
            <p:oleObj spid="_x0000_s30723" name="Photo Editor Photo" r:id="rId5" imgW="2857899" imgH="1657581" progId="">
              <p:embed/>
            </p:oleObj>
          </a:graphicData>
        </a:graphic>
      </p:graphicFrame>
      <p:graphicFrame>
        <p:nvGraphicFramePr>
          <p:cNvPr id="1028" name="Object 4"/>
          <p:cNvGraphicFramePr>
            <a:graphicFrameLocks noChangeAspect="1"/>
          </p:cNvGraphicFramePr>
          <p:nvPr/>
        </p:nvGraphicFramePr>
        <p:xfrm>
          <a:off x="6324600" y="5029200"/>
          <a:ext cx="2552700" cy="1489075"/>
        </p:xfrm>
        <a:graphic>
          <a:graphicData uri="http://schemas.openxmlformats.org/presentationml/2006/ole">
            <p:oleObj spid="_x0000_s30724" name="Photo Editor Photo" r:id="rId6" imgW="2857899" imgH="1666667" progId="">
              <p:embed/>
            </p:oleObj>
          </a:graphicData>
        </a:graphic>
      </p:graphicFrame>
      <p:pic>
        <p:nvPicPr>
          <p:cNvPr id="1031" name="Picture 3"/>
          <p:cNvPicPr>
            <a:picLocks noChangeAspect="1" noChangeArrowheads="1"/>
          </p:cNvPicPr>
          <p:nvPr/>
        </p:nvPicPr>
        <p:blipFill>
          <a:blip r:embed="rId7" cstate="print"/>
          <a:srcRect/>
          <a:stretch>
            <a:fillRect/>
          </a:stretch>
        </p:blipFill>
        <p:spPr bwMode="auto">
          <a:xfrm>
            <a:off x="0" y="0"/>
            <a:ext cx="1047750" cy="676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047750" y="485775"/>
            <a:ext cx="7772400" cy="1143000"/>
          </a:xfrm>
        </p:spPr>
        <p:txBody>
          <a:bodyPr rtlCol="0">
            <a:normAutofit fontScale="90000"/>
          </a:bodyPr>
          <a:lstStyle/>
          <a:p>
            <a:pPr eaLnBrk="1" fontAlgn="auto" hangingPunct="1">
              <a:spcAft>
                <a:spcPts val="0"/>
              </a:spcAft>
              <a:defRPr/>
            </a:pPr>
            <a:r>
              <a:rPr lang="en-GB" b="1" dirty="0">
                <a:effectLst>
                  <a:outerShdw blurRad="38100" dist="38100" dir="2700000" algn="tl">
                    <a:srgbClr val="C0C0C0"/>
                  </a:outerShdw>
                </a:effectLst>
                <a:latin typeface="Century Gothic" pitchFamily="34" charset="0"/>
              </a:rPr>
              <a:t>Target Populations Include:</a:t>
            </a:r>
            <a:r>
              <a:rPr lang="en-GB" sz="4000" b="1" dirty="0">
                <a:effectLst>
                  <a:outerShdw blurRad="38100" dist="38100" dir="2700000" algn="tl">
                    <a:srgbClr val="C0C0C0"/>
                  </a:outerShdw>
                </a:effectLst>
                <a:latin typeface="Century Gothic" pitchFamily="34" charset="0"/>
              </a:rPr>
              <a:t> </a:t>
            </a:r>
            <a:r>
              <a:rPr lang="en-GB" sz="4000" b="1" dirty="0">
                <a:solidFill>
                  <a:srgbClr val="0000CC"/>
                </a:solidFill>
                <a:effectLst>
                  <a:outerShdw blurRad="38100" dist="38100" dir="2700000" algn="tl">
                    <a:srgbClr val="C0C0C0"/>
                  </a:outerShdw>
                </a:effectLst>
                <a:latin typeface="Arial" charset="0"/>
              </a:rPr>
              <a:t/>
            </a:r>
            <a:br>
              <a:rPr lang="en-GB" sz="4000" b="1" dirty="0">
                <a:solidFill>
                  <a:srgbClr val="0000CC"/>
                </a:solidFill>
                <a:effectLst>
                  <a:outerShdw blurRad="38100" dist="38100" dir="2700000" algn="tl">
                    <a:srgbClr val="C0C0C0"/>
                  </a:outerShdw>
                </a:effectLst>
                <a:latin typeface="Arial" charset="0"/>
              </a:rPr>
            </a:br>
            <a:endParaRPr lang="en-US" sz="4000" b="1" dirty="0">
              <a:solidFill>
                <a:srgbClr val="0000CC"/>
              </a:solidFill>
              <a:effectLst>
                <a:outerShdw blurRad="38100" dist="38100" dir="2700000" algn="tl">
                  <a:srgbClr val="C0C0C0"/>
                </a:outerShdw>
              </a:effectLst>
              <a:latin typeface="Arial" charset="0"/>
            </a:endParaRPr>
          </a:p>
        </p:txBody>
      </p:sp>
      <p:sp>
        <p:nvSpPr>
          <p:cNvPr id="21507" name="Rectangle 3"/>
          <p:cNvSpPr>
            <a:spLocks noGrp="1" noChangeArrowheads="1"/>
          </p:cNvSpPr>
          <p:nvPr>
            <p:ph type="body" idx="1"/>
          </p:nvPr>
        </p:nvSpPr>
        <p:spPr>
          <a:xfrm>
            <a:off x="1403350" y="1484313"/>
            <a:ext cx="7772400" cy="5040312"/>
          </a:xfrm>
        </p:spPr>
        <p:txBody>
          <a:bodyPr/>
          <a:lstStyle/>
          <a:p>
            <a:pPr eaLnBrk="1" hangingPunct="1">
              <a:lnSpc>
                <a:spcPct val="90000"/>
              </a:lnSpc>
            </a:pPr>
            <a:r>
              <a:rPr lang="en-GB" sz="2400" smtClean="0">
                <a:latin typeface="Arial" charset="0"/>
              </a:rPr>
              <a:t></a:t>
            </a:r>
            <a:r>
              <a:rPr lang="en-GB" sz="2400" b="1" smtClean="0">
                <a:latin typeface="Century Gothic" pitchFamily="34" charset="0"/>
              </a:rPr>
              <a:t>Individuals at high-risk or vulnerability </a:t>
            </a:r>
            <a:r>
              <a:rPr lang="en-GB" sz="2400" smtClean="0">
                <a:latin typeface="Century Gothic" pitchFamily="34" charset="0"/>
              </a:rPr>
              <a:t>              farmers, parents, sex workers and their clients, out-of-school youth, police or seafarers (fisherman)</a:t>
            </a:r>
          </a:p>
          <a:p>
            <a:pPr eaLnBrk="1" hangingPunct="1">
              <a:lnSpc>
                <a:spcPct val="90000"/>
              </a:lnSpc>
              <a:buFontTx/>
              <a:buNone/>
            </a:pPr>
            <a:endParaRPr lang="en-GB" sz="1000" smtClean="0">
              <a:latin typeface="Century Gothic" pitchFamily="34" charset="0"/>
            </a:endParaRPr>
          </a:p>
          <a:p>
            <a:pPr eaLnBrk="1" hangingPunct="1">
              <a:lnSpc>
                <a:spcPct val="90000"/>
              </a:lnSpc>
            </a:pPr>
            <a:r>
              <a:rPr lang="en-GB" sz="2400" smtClean="0">
                <a:latin typeface="Century Gothic" pitchFamily="34" charset="0"/>
              </a:rPr>
              <a:t></a:t>
            </a:r>
            <a:r>
              <a:rPr lang="en-GB" sz="2400" b="1" smtClean="0">
                <a:latin typeface="Century Gothic" pitchFamily="34" charset="0"/>
              </a:rPr>
              <a:t>People providing services </a:t>
            </a:r>
            <a:r>
              <a:rPr lang="en-GB" sz="2400" smtClean="0">
                <a:latin typeface="Century Gothic" pitchFamily="34" charset="0"/>
              </a:rPr>
              <a:t>                                 health &amp; community workers, educators, counsellors and social service workers </a:t>
            </a:r>
          </a:p>
          <a:p>
            <a:pPr eaLnBrk="1" hangingPunct="1">
              <a:lnSpc>
                <a:spcPct val="90000"/>
              </a:lnSpc>
              <a:buFontTx/>
              <a:buNone/>
            </a:pPr>
            <a:endParaRPr lang="en-GB" sz="1000" smtClean="0">
              <a:latin typeface="Century Gothic" pitchFamily="34" charset="0"/>
            </a:endParaRPr>
          </a:p>
          <a:p>
            <a:pPr eaLnBrk="1" hangingPunct="1">
              <a:lnSpc>
                <a:spcPct val="90000"/>
              </a:lnSpc>
            </a:pPr>
            <a:r>
              <a:rPr lang="en-GB" sz="2400" b="1" smtClean="0">
                <a:latin typeface="Century Gothic" pitchFamily="34" charset="0"/>
              </a:rPr>
              <a:t>Policymakers </a:t>
            </a:r>
            <a:r>
              <a:rPr lang="en-GB" sz="2400" smtClean="0">
                <a:latin typeface="Century Gothic" pitchFamily="34" charset="0"/>
              </a:rPr>
              <a:t>(politicians)</a:t>
            </a:r>
          </a:p>
          <a:p>
            <a:pPr eaLnBrk="1" hangingPunct="1">
              <a:lnSpc>
                <a:spcPct val="90000"/>
              </a:lnSpc>
              <a:buFontTx/>
              <a:buNone/>
            </a:pPr>
            <a:endParaRPr lang="en-GB" sz="1000" smtClean="0">
              <a:latin typeface="Century Gothic" pitchFamily="34" charset="0"/>
            </a:endParaRPr>
          </a:p>
          <a:p>
            <a:pPr eaLnBrk="1" hangingPunct="1">
              <a:lnSpc>
                <a:spcPct val="90000"/>
              </a:lnSpc>
            </a:pPr>
            <a:r>
              <a:rPr lang="en-GB" sz="2400" b="1" smtClean="0">
                <a:latin typeface="Century Gothic" pitchFamily="34" charset="0"/>
              </a:rPr>
              <a:t>Leaders and authorities, formal and informal </a:t>
            </a:r>
            <a:r>
              <a:rPr lang="en-GB" sz="2400" smtClean="0">
                <a:latin typeface="Century Gothic" pitchFamily="34" charset="0"/>
              </a:rPr>
              <a:t>  local and national police, traditional, community and religious leaders</a:t>
            </a:r>
          </a:p>
          <a:p>
            <a:pPr eaLnBrk="1" hangingPunct="1">
              <a:lnSpc>
                <a:spcPct val="90000"/>
              </a:lnSpc>
              <a:buFontTx/>
              <a:buNone/>
            </a:pPr>
            <a:endParaRPr lang="en-GB" sz="1000" smtClean="0">
              <a:latin typeface="Century Gothic" pitchFamily="34" charset="0"/>
            </a:endParaRPr>
          </a:p>
          <a:p>
            <a:pPr eaLnBrk="1" hangingPunct="1">
              <a:lnSpc>
                <a:spcPct val="90000"/>
              </a:lnSpc>
            </a:pPr>
            <a:r>
              <a:rPr lang="en-GB" sz="2400" b="1" smtClean="0">
                <a:latin typeface="Century Gothic" pitchFamily="34" charset="0"/>
              </a:rPr>
              <a:t>Local communities and families</a:t>
            </a:r>
            <a:r>
              <a:rPr lang="en-GB" sz="2400" smtClean="0">
                <a:latin typeface="Century Gothic" pitchFamily="34" charset="0"/>
              </a:rPr>
              <a:t> </a:t>
            </a:r>
            <a:endParaRPr lang="en-US" sz="2400" smtClean="0">
              <a:latin typeface="Century Gothic" pitchFamily="34" charset="0"/>
            </a:endParaRPr>
          </a:p>
          <a:p>
            <a:pPr eaLnBrk="1" hangingPunct="1">
              <a:lnSpc>
                <a:spcPct val="90000"/>
              </a:lnSpc>
            </a:pPr>
            <a:endParaRPr lang="en-US" sz="2400" smtClean="0"/>
          </a:p>
        </p:txBody>
      </p:sp>
      <p:pic>
        <p:nvPicPr>
          <p:cNvPr id="21508" name="Picture 3"/>
          <p:cNvPicPr>
            <a:picLocks noChangeAspect="1" noChangeArrowheads="1"/>
          </p:cNvPicPr>
          <p:nvPr/>
        </p:nvPicPr>
        <p:blipFill>
          <a:blip r:embed="rId3" cstate="print"/>
          <a:srcRect/>
          <a:stretch>
            <a:fillRect/>
          </a:stretch>
        </p:blipFill>
        <p:spPr bwMode="auto">
          <a:xfrm>
            <a:off x="0" y="0"/>
            <a:ext cx="1047750" cy="676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00113" y="44450"/>
            <a:ext cx="7772400" cy="1143000"/>
          </a:xfrm>
        </p:spPr>
        <p:txBody>
          <a:bodyPr rtlCol="0">
            <a:normAutofit/>
          </a:bodyPr>
          <a:lstStyle/>
          <a:p>
            <a:pPr eaLnBrk="1" fontAlgn="auto" hangingPunct="1">
              <a:spcAft>
                <a:spcPts val="0"/>
              </a:spcAft>
              <a:defRPr/>
            </a:pPr>
            <a:r>
              <a:rPr lang="en-US" b="1" dirty="0">
                <a:effectLst>
                  <a:outerShdw blurRad="38100" dist="38100" dir="2700000" algn="tl">
                    <a:srgbClr val="C0C0C0"/>
                  </a:outerShdw>
                </a:effectLst>
                <a:latin typeface="Century Gothic" pitchFamily="34" charset="0"/>
              </a:rPr>
              <a:t>Identifying Key Influences</a:t>
            </a:r>
            <a:endParaRPr lang="en-US" dirty="0">
              <a:latin typeface="Century Gothic" pitchFamily="34" charset="0"/>
            </a:endParaRPr>
          </a:p>
        </p:txBody>
      </p:sp>
      <p:sp>
        <p:nvSpPr>
          <p:cNvPr id="72707" name="Rectangle 3"/>
          <p:cNvSpPr>
            <a:spLocks noGrp="1" noChangeArrowheads="1"/>
          </p:cNvSpPr>
          <p:nvPr>
            <p:ph type="body" idx="1"/>
          </p:nvPr>
        </p:nvSpPr>
        <p:spPr>
          <a:xfrm>
            <a:off x="1187450" y="981075"/>
            <a:ext cx="7993063" cy="5876925"/>
          </a:xfrm>
        </p:spPr>
        <p:txBody>
          <a:bodyPr rtlCol="0">
            <a:normAutofit fontScale="92500"/>
          </a:bodyPr>
          <a:lstStyle/>
          <a:p>
            <a:pPr eaLnBrk="1" fontAlgn="auto" hangingPunct="1">
              <a:spcAft>
                <a:spcPts val="0"/>
              </a:spcAft>
              <a:buFontTx/>
              <a:buNone/>
              <a:defRPr/>
            </a:pPr>
            <a:r>
              <a:rPr lang="en-US" sz="2400" dirty="0">
                <a:latin typeface="Century Gothic" pitchFamily="34" charset="0"/>
              </a:rPr>
              <a:t>To work out </a:t>
            </a:r>
            <a:r>
              <a:rPr lang="en-US" sz="2400" u="sng" dirty="0">
                <a:latin typeface="Century Gothic" pitchFamily="34" charset="0"/>
              </a:rPr>
              <a:t>who</a:t>
            </a:r>
            <a:r>
              <a:rPr lang="en-US" sz="2400" dirty="0">
                <a:latin typeface="Century Gothic" pitchFamily="34" charset="0"/>
              </a:rPr>
              <a:t> influences the target audience’s</a:t>
            </a:r>
          </a:p>
          <a:p>
            <a:pPr eaLnBrk="1" fontAlgn="auto" hangingPunct="1">
              <a:spcAft>
                <a:spcPts val="0"/>
              </a:spcAft>
              <a:buFontTx/>
              <a:buNone/>
              <a:defRPr/>
            </a:pPr>
            <a:r>
              <a:rPr lang="en-US" sz="2400" dirty="0">
                <a:latin typeface="Century Gothic" pitchFamily="34" charset="0"/>
              </a:rPr>
              <a:t>knowledge and attitudes about </a:t>
            </a:r>
            <a:r>
              <a:rPr lang="en-US" sz="2400" dirty="0" smtClean="0">
                <a:latin typeface="Century Gothic" pitchFamily="34" charset="0"/>
              </a:rPr>
              <a:t>a particular</a:t>
            </a:r>
            <a:endParaRPr lang="en-US" sz="2400" dirty="0">
              <a:latin typeface="Century Gothic" pitchFamily="34" charset="0"/>
            </a:endParaRPr>
          </a:p>
          <a:p>
            <a:pPr eaLnBrk="1" fontAlgn="auto" hangingPunct="1">
              <a:spcAft>
                <a:spcPts val="0"/>
              </a:spcAft>
              <a:buFontTx/>
              <a:buNone/>
              <a:defRPr/>
            </a:pPr>
            <a:r>
              <a:rPr lang="en-US" sz="2400" dirty="0" smtClean="0">
                <a:latin typeface="Century Gothic" pitchFamily="34" charset="0"/>
              </a:rPr>
              <a:t>health issue, </a:t>
            </a:r>
            <a:r>
              <a:rPr lang="en-US" sz="2400" dirty="0">
                <a:latin typeface="Century Gothic" pitchFamily="34" charset="0"/>
              </a:rPr>
              <a:t>it is important to ask these types of questions:</a:t>
            </a:r>
          </a:p>
          <a:p>
            <a:pPr eaLnBrk="1" fontAlgn="auto" hangingPunct="1">
              <a:spcAft>
                <a:spcPts val="0"/>
              </a:spcAft>
              <a:buFontTx/>
              <a:buNone/>
              <a:defRPr/>
            </a:pPr>
            <a:endParaRPr lang="en-US" sz="1200" dirty="0">
              <a:latin typeface="Century Gothic" pitchFamily="34" charset="0"/>
            </a:endParaRPr>
          </a:p>
          <a:p>
            <a:pPr eaLnBrk="1" fontAlgn="auto" hangingPunct="1">
              <a:spcAft>
                <a:spcPts val="0"/>
              </a:spcAft>
              <a:buFont typeface="Arial" pitchFamily="34" charset="0"/>
              <a:buChar char="•"/>
              <a:defRPr/>
            </a:pPr>
            <a:r>
              <a:rPr lang="en-US" sz="2800" dirty="0">
                <a:solidFill>
                  <a:srgbClr val="000066"/>
                </a:solidFill>
                <a:latin typeface="Century Gothic" pitchFamily="34" charset="0"/>
              </a:rPr>
              <a:t>Who suggests ways that they can prevent or treat the health problem?</a:t>
            </a:r>
          </a:p>
          <a:p>
            <a:pPr eaLnBrk="1" fontAlgn="auto" hangingPunct="1">
              <a:spcAft>
                <a:spcPts val="0"/>
              </a:spcAft>
              <a:buFont typeface="Arial" pitchFamily="34" charset="0"/>
              <a:buChar char="•"/>
              <a:defRPr/>
            </a:pPr>
            <a:r>
              <a:rPr lang="en-US" sz="2800" dirty="0">
                <a:solidFill>
                  <a:srgbClr val="800000"/>
                </a:solidFill>
                <a:latin typeface="Century Gothic" pitchFamily="34" charset="0"/>
              </a:rPr>
              <a:t>Who influences their decision to seek assistance in preventing or treating?</a:t>
            </a:r>
          </a:p>
          <a:p>
            <a:pPr eaLnBrk="1" fontAlgn="auto" hangingPunct="1">
              <a:spcAft>
                <a:spcPts val="0"/>
              </a:spcAft>
              <a:buFont typeface="Arial" pitchFamily="34" charset="0"/>
              <a:buChar char="•"/>
              <a:defRPr/>
            </a:pPr>
            <a:r>
              <a:rPr lang="en-US" sz="2800" dirty="0">
                <a:solidFill>
                  <a:srgbClr val="006600"/>
                </a:solidFill>
                <a:latin typeface="Century Gothic" pitchFamily="34" charset="0"/>
              </a:rPr>
              <a:t>Who influences their decision to try certain products or practice certain health </a:t>
            </a:r>
            <a:r>
              <a:rPr lang="en-US" sz="2800" dirty="0" err="1">
                <a:solidFill>
                  <a:srgbClr val="006600"/>
                </a:solidFill>
                <a:latin typeface="Century Gothic" pitchFamily="34" charset="0"/>
              </a:rPr>
              <a:t>behaviours</a:t>
            </a:r>
            <a:r>
              <a:rPr lang="en-US" sz="2800" dirty="0">
                <a:solidFill>
                  <a:srgbClr val="006600"/>
                </a:solidFill>
                <a:latin typeface="Century Gothic" pitchFamily="34" charset="0"/>
              </a:rPr>
              <a:t>?</a:t>
            </a:r>
          </a:p>
          <a:p>
            <a:pPr eaLnBrk="1" fontAlgn="auto" hangingPunct="1">
              <a:spcAft>
                <a:spcPts val="0"/>
              </a:spcAft>
              <a:buFont typeface="Arial" pitchFamily="34" charset="0"/>
              <a:buChar char="•"/>
              <a:defRPr/>
            </a:pPr>
            <a:r>
              <a:rPr lang="en-US" sz="2800" dirty="0">
                <a:solidFill>
                  <a:srgbClr val="660066"/>
                </a:solidFill>
                <a:latin typeface="Century Gothic" pitchFamily="34" charset="0"/>
              </a:rPr>
              <a:t>Who influences their decision to continue or not to continue their new health </a:t>
            </a:r>
            <a:r>
              <a:rPr lang="en-US" sz="2800" dirty="0" err="1">
                <a:solidFill>
                  <a:srgbClr val="660066"/>
                </a:solidFill>
                <a:latin typeface="Century Gothic" pitchFamily="34" charset="0"/>
              </a:rPr>
              <a:t>behaviours</a:t>
            </a:r>
            <a:r>
              <a:rPr lang="en-US" sz="2800" dirty="0">
                <a:solidFill>
                  <a:srgbClr val="660066"/>
                </a:solidFill>
                <a:latin typeface="Century Gothic" pitchFamily="34" charset="0"/>
              </a:rPr>
              <a:t>?</a:t>
            </a:r>
          </a:p>
        </p:txBody>
      </p:sp>
      <p:pic>
        <p:nvPicPr>
          <p:cNvPr id="22532" name="Picture 3"/>
          <p:cNvPicPr>
            <a:picLocks noChangeAspect="1" noChangeArrowheads="1"/>
          </p:cNvPicPr>
          <p:nvPr/>
        </p:nvPicPr>
        <p:blipFill>
          <a:blip r:embed="rId3" cstate="print"/>
          <a:srcRect/>
          <a:stretch>
            <a:fillRect/>
          </a:stretch>
        </p:blipFill>
        <p:spPr bwMode="auto">
          <a:xfrm>
            <a:off x="0" y="0"/>
            <a:ext cx="1047750" cy="6765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143000" y="228600"/>
            <a:ext cx="7543800" cy="1143000"/>
          </a:xfrm>
        </p:spPr>
        <p:txBody>
          <a:bodyPr rtlCol="0">
            <a:normAutofit fontScale="90000"/>
          </a:bodyPr>
          <a:lstStyle/>
          <a:p>
            <a:pPr eaLnBrk="1" fontAlgn="auto" hangingPunct="1">
              <a:spcAft>
                <a:spcPts val="0"/>
              </a:spcAft>
              <a:defRPr/>
            </a:pPr>
            <a:r>
              <a:rPr lang="en-GB" sz="4000" b="1" dirty="0" smtClean="0">
                <a:solidFill>
                  <a:schemeClr val="tx2">
                    <a:lumMod val="50000"/>
                  </a:schemeClr>
                </a:solidFill>
              </a:rPr>
              <a:t>Planning using five integrated actions/strategies</a:t>
            </a:r>
            <a:endParaRPr lang="en-US" sz="4000" b="1" dirty="0" smtClean="0">
              <a:solidFill>
                <a:schemeClr val="tx2">
                  <a:lumMod val="50000"/>
                </a:schemeClr>
              </a:solidFill>
            </a:endParaRPr>
          </a:p>
        </p:txBody>
      </p:sp>
      <p:sp>
        <p:nvSpPr>
          <p:cNvPr id="1028" name="Rectangle 3"/>
          <p:cNvSpPr>
            <a:spLocks noChangeArrowheads="1"/>
          </p:cNvSpPr>
          <p:nvPr/>
        </p:nvSpPr>
        <p:spPr bwMode="auto">
          <a:xfrm>
            <a:off x="2438400" y="2057400"/>
            <a:ext cx="5419725" cy="782638"/>
          </a:xfrm>
          <a:prstGeom prst="rect">
            <a:avLst/>
          </a:prstGeom>
          <a:noFill/>
          <a:ln w="9525">
            <a:noFill/>
            <a:miter lim="800000"/>
            <a:headEnd/>
            <a:tailEnd/>
          </a:ln>
        </p:spPr>
        <p:txBody>
          <a:bodyPr lIns="75749" tIns="37874" rIns="75749" bIns="37874"/>
          <a:lstStyle/>
          <a:p>
            <a:pPr marL="342900" indent="-342900">
              <a:spcBef>
                <a:spcPct val="20000"/>
              </a:spcBef>
              <a:buClr>
                <a:schemeClr val="tx1"/>
              </a:buClr>
              <a:buSzPct val="70000"/>
              <a:buFont typeface="Wingdings" pitchFamily="2" charset="2"/>
              <a:buNone/>
            </a:pPr>
            <a:r>
              <a:rPr lang="en-GB" sz="2200">
                <a:solidFill>
                  <a:schemeClr val="tx2"/>
                </a:solidFill>
                <a:latin typeface="Calibri" pitchFamily="34" charset="0"/>
              </a:rPr>
              <a:t>1. Administrative Mobilization/</a:t>
            </a:r>
          </a:p>
          <a:p>
            <a:pPr marL="342900" indent="-342900">
              <a:spcBef>
                <a:spcPct val="20000"/>
              </a:spcBef>
              <a:buClr>
                <a:schemeClr val="tx1"/>
              </a:buClr>
              <a:buSzPct val="70000"/>
              <a:buFont typeface="Wingdings" pitchFamily="2" charset="2"/>
              <a:buNone/>
            </a:pPr>
            <a:r>
              <a:rPr lang="en-GB" sz="2200">
                <a:solidFill>
                  <a:schemeClr val="tx2"/>
                </a:solidFill>
                <a:latin typeface="Calibri" pitchFamily="34" charset="0"/>
              </a:rPr>
              <a:t>    Public Relations/Advocacy</a:t>
            </a:r>
          </a:p>
        </p:txBody>
      </p:sp>
      <p:graphicFrame>
        <p:nvGraphicFramePr>
          <p:cNvPr id="1026" name="Object 4"/>
          <p:cNvGraphicFramePr>
            <a:graphicFrameLocks noGrp="1" noChangeAspect="1"/>
          </p:cNvGraphicFramePr>
          <p:nvPr>
            <p:ph idx="1"/>
          </p:nvPr>
        </p:nvGraphicFramePr>
        <p:xfrm>
          <a:off x="3665538" y="3289300"/>
          <a:ext cx="2546350" cy="2701925"/>
        </p:xfrm>
        <a:graphic>
          <a:graphicData uri="http://schemas.openxmlformats.org/presentationml/2006/ole">
            <p:oleObj spid="_x0000_s31746" name="Clip" r:id="rId4" imgW="7315200" imgH="6858000" progId="">
              <p:embed/>
            </p:oleObj>
          </a:graphicData>
        </a:graphic>
      </p:graphicFrame>
      <p:sp>
        <p:nvSpPr>
          <p:cNvPr id="1029" name="Rectangle 5"/>
          <p:cNvSpPr>
            <a:spLocks noChangeArrowheads="1"/>
          </p:cNvSpPr>
          <p:nvPr/>
        </p:nvSpPr>
        <p:spPr bwMode="auto">
          <a:xfrm>
            <a:off x="5638800" y="3429000"/>
            <a:ext cx="2463800" cy="784225"/>
          </a:xfrm>
          <a:prstGeom prst="rect">
            <a:avLst/>
          </a:prstGeom>
          <a:noFill/>
          <a:ln w="9525">
            <a:noFill/>
            <a:miter lim="800000"/>
            <a:headEnd/>
            <a:tailEnd/>
          </a:ln>
        </p:spPr>
        <p:txBody>
          <a:bodyPr lIns="75749" tIns="37874" rIns="75749" bIns="37874"/>
          <a:lstStyle/>
          <a:p>
            <a:pPr marL="342900" indent="-342900">
              <a:spcBef>
                <a:spcPct val="20000"/>
              </a:spcBef>
              <a:buClr>
                <a:schemeClr val="tx1"/>
              </a:buClr>
              <a:buSzPct val="70000"/>
              <a:buFont typeface="Wingdings" pitchFamily="2" charset="2"/>
              <a:buNone/>
            </a:pPr>
            <a:r>
              <a:rPr lang="en-GB" sz="2200">
                <a:solidFill>
                  <a:schemeClr val="tx2"/>
                </a:solidFill>
                <a:latin typeface="Calibri" pitchFamily="34" charset="0"/>
              </a:rPr>
              <a:t>2. Community Mobilization</a:t>
            </a:r>
          </a:p>
        </p:txBody>
      </p:sp>
      <p:sp>
        <p:nvSpPr>
          <p:cNvPr id="1030" name="Rectangle 6"/>
          <p:cNvSpPr>
            <a:spLocks noChangeArrowheads="1"/>
          </p:cNvSpPr>
          <p:nvPr/>
        </p:nvSpPr>
        <p:spPr bwMode="auto">
          <a:xfrm>
            <a:off x="5907088" y="5486400"/>
            <a:ext cx="2627312" cy="784225"/>
          </a:xfrm>
          <a:prstGeom prst="rect">
            <a:avLst/>
          </a:prstGeom>
          <a:noFill/>
          <a:ln w="9525">
            <a:noFill/>
            <a:miter lim="800000"/>
            <a:headEnd/>
            <a:tailEnd/>
          </a:ln>
        </p:spPr>
        <p:txBody>
          <a:bodyPr lIns="75749" tIns="37874" rIns="75749" bIns="37874"/>
          <a:lstStyle/>
          <a:p>
            <a:pPr marL="342900" indent="-342900">
              <a:spcBef>
                <a:spcPct val="20000"/>
              </a:spcBef>
              <a:buClr>
                <a:schemeClr val="tx1"/>
              </a:buClr>
              <a:buSzPct val="70000"/>
              <a:buFont typeface="Wingdings" pitchFamily="2" charset="2"/>
              <a:buNone/>
            </a:pPr>
            <a:r>
              <a:rPr lang="en-GB" sz="2200">
                <a:solidFill>
                  <a:schemeClr val="tx2"/>
                </a:solidFill>
                <a:latin typeface="Calibri" pitchFamily="34" charset="0"/>
              </a:rPr>
              <a:t>3. Advertising</a:t>
            </a:r>
          </a:p>
        </p:txBody>
      </p:sp>
      <p:sp>
        <p:nvSpPr>
          <p:cNvPr id="1031" name="Rectangle 7"/>
          <p:cNvSpPr>
            <a:spLocks noChangeArrowheads="1"/>
          </p:cNvSpPr>
          <p:nvPr/>
        </p:nvSpPr>
        <p:spPr bwMode="auto">
          <a:xfrm>
            <a:off x="838200" y="5181600"/>
            <a:ext cx="3478213" cy="784225"/>
          </a:xfrm>
          <a:prstGeom prst="rect">
            <a:avLst/>
          </a:prstGeom>
          <a:noFill/>
          <a:ln w="9525">
            <a:noFill/>
            <a:miter lim="800000"/>
            <a:headEnd/>
            <a:tailEnd/>
          </a:ln>
        </p:spPr>
        <p:txBody>
          <a:bodyPr lIns="75749" tIns="37874" rIns="75749" bIns="37874"/>
          <a:lstStyle/>
          <a:p>
            <a:pPr marL="342900" indent="-342900">
              <a:spcBef>
                <a:spcPct val="20000"/>
              </a:spcBef>
              <a:buClr>
                <a:schemeClr val="tx1"/>
              </a:buClr>
              <a:buSzPct val="70000"/>
              <a:buFont typeface="Wingdings" pitchFamily="2" charset="2"/>
              <a:buNone/>
            </a:pPr>
            <a:r>
              <a:rPr lang="en-GB" sz="2200">
                <a:solidFill>
                  <a:schemeClr val="tx2"/>
                </a:solidFill>
                <a:latin typeface="Calibri" pitchFamily="34" charset="0"/>
              </a:rPr>
              <a:t>4. Interpersonal communication</a:t>
            </a:r>
          </a:p>
        </p:txBody>
      </p:sp>
      <p:sp>
        <p:nvSpPr>
          <p:cNvPr id="1032" name="Rectangle 8"/>
          <p:cNvSpPr>
            <a:spLocks noChangeArrowheads="1"/>
          </p:cNvSpPr>
          <p:nvPr/>
        </p:nvSpPr>
        <p:spPr bwMode="auto">
          <a:xfrm>
            <a:off x="1295400" y="3657600"/>
            <a:ext cx="2546350" cy="784225"/>
          </a:xfrm>
          <a:prstGeom prst="rect">
            <a:avLst/>
          </a:prstGeom>
          <a:noFill/>
          <a:ln w="9525">
            <a:noFill/>
            <a:miter lim="800000"/>
            <a:headEnd/>
            <a:tailEnd/>
          </a:ln>
        </p:spPr>
        <p:txBody>
          <a:bodyPr lIns="75749" tIns="37874" rIns="75749" bIns="37874"/>
          <a:lstStyle/>
          <a:p>
            <a:pPr marL="342900" indent="-342900">
              <a:spcBef>
                <a:spcPct val="20000"/>
              </a:spcBef>
              <a:buClr>
                <a:schemeClr val="tx1"/>
              </a:buClr>
              <a:buSzPct val="70000"/>
              <a:buFont typeface="Wingdings" pitchFamily="2" charset="2"/>
              <a:buNone/>
            </a:pPr>
            <a:r>
              <a:rPr lang="en-GB" sz="2200">
                <a:solidFill>
                  <a:schemeClr val="tx2"/>
                </a:solidFill>
                <a:latin typeface="Calibri" pitchFamily="34" charset="0"/>
              </a:rPr>
              <a:t>5. Point-of-service-promotion</a:t>
            </a:r>
          </a:p>
        </p:txBody>
      </p:sp>
      <p:pic>
        <p:nvPicPr>
          <p:cNvPr id="1033" name="Picture 3"/>
          <p:cNvPicPr>
            <a:picLocks noChangeAspect="1" noChangeArrowheads="1"/>
          </p:cNvPicPr>
          <p:nvPr/>
        </p:nvPicPr>
        <p:blipFill>
          <a:blip r:embed="rId5" cstate="print"/>
          <a:srcRect/>
          <a:stretch>
            <a:fillRect/>
          </a:stretch>
        </p:blipFill>
        <p:spPr bwMode="auto">
          <a:xfrm>
            <a:off x="0" y="0"/>
            <a:ext cx="11239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a:xfrm>
            <a:off x="152400" y="381000"/>
            <a:ext cx="8991600" cy="1295400"/>
          </a:xfrm>
        </p:spPr>
        <p:txBody>
          <a:bodyPr rtlCol="0">
            <a:normAutofit fontScale="90000"/>
          </a:bodyPr>
          <a:lstStyle/>
          <a:p>
            <a:pPr eaLnBrk="1" fontAlgn="auto" hangingPunct="1">
              <a:spcAft>
                <a:spcPts val="0"/>
              </a:spcAft>
              <a:defRPr/>
            </a:pPr>
            <a:r>
              <a:rPr lang="en-GB" sz="3800" b="1" smtClean="0"/>
              <a:t>Communication Actions</a:t>
            </a:r>
            <a:br>
              <a:rPr lang="en-GB" sz="3800" b="1" smtClean="0"/>
            </a:br>
            <a:r>
              <a:rPr lang="en-GB" sz="3000" b="1" smtClean="0">
                <a:solidFill>
                  <a:srgbClr val="CC0000"/>
                </a:solidFill>
                <a:effectLst>
                  <a:outerShdw blurRad="38100" dist="38100" dir="2700000" algn="tl">
                    <a:srgbClr val="C0C0C0"/>
                  </a:outerShdw>
                </a:effectLst>
              </a:rPr>
              <a:t>1. Administrative Mobilization/ Public Relations/ Advocacy</a:t>
            </a:r>
            <a:r>
              <a:rPr lang="en-GB" sz="3000" smtClean="0"/>
              <a:t/>
            </a:r>
            <a:br>
              <a:rPr lang="en-GB" sz="3000" smtClean="0"/>
            </a:br>
            <a:endParaRPr lang="en-US" sz="3000" smtClean="0"/>
          </a:p>
        </p:txBody>
      </p:sp>
      <p:sp>
        <p:nvSpPr>
          <p:cNvPr id="633859" name="Rectangle 3"/>
          <p:cNvSpPr>
            <a:spLocks noGrp="1" noChangeArrowheads="1"/>
          </p:cNvSpPr>
          <p:nvPr>
            <p:ph type="body" idx="1"/>
          </p:nvPr>
        </p:nvSpPr>
        <p:spPr>
          <a:xfrm>
            <a:off x="1066800" y="1447800"/>
            <a:ext cx="7620000" cy="5029200"/>
          </a:xfrm>
        </p:spPr>
        <p:txBody>
          <a:bodyPr rtlCol="0">
            <a:normAutofit lnSpcReduction="10000"/>
          </a:bodyPr>
          <a:lstStyle/>
          <a:p>
            <a:pPr eaLnBrk="1" fontAlgn="auto" hangingPunct="1">
              <a:lnSpc>
                <a:spcPct val="80000"/>
              </a:lnSpc>
              <a:spcAft>
                <a:spcPts val="0"/>
              </a:spcAft>
              <a:defRPr/>
            </a:pPr>
            <a:r>
              <a:rPr lang="en-GB" sz="2100" dirty="0" smtClean="0">
                <a:latin typeface="Century Gothic" pitchFamily="34" charset="0"/>
              </a:rPr>
              <a:t>Putting the recommended healthy behaviour on the public and administrative management agenda via the mass media: </a:t>
            </a:r>
          </a:p>
          <a:p>
            <a:pPr lvl="1" eaLnBrk="1" fontAlgn="auto" hangingPunct="1">
              <a:lnSpc>
                <a:spcPct val="80000"/>
              </a:lnSpc>
              <a:spcAft>
                <a:spcPts val="0"/>
              </a:spcAft>
              <a:defRPr/>
            </a:pPr>
            <a:r>
              <a:rPr lang="en-GB" sz="2000" dirty="0" smtClean="0">
                <a:latin typeface="Century Gothic" pitchFamily="34" charset="0"/>
              </a:rPr>
              <a:t>news coverage, talk shows, soap operas, celebrity spokespersons, discussion programmes; meetings/discussions with various categories of government and community leadership, service providers, administrators; official memoranda; partnership meetings; press conferences and press briefings.</a:t>
            </a:r>
          </a:p>
          <a:p>
            <a:pPr lvl="1" eaLnBrk="1" fontAlgn="auto" hangingPunct="1">
              <a:lnSpc>
                <a:spcPct val="80000"/>
              </a:lnSpc>
              <a:spcAft>
                <a:spcPts val="0"/>
              </a:spcAft>
              <a:buFont typeface="Wingdings" pitchFamily="2" charset="2"/>
              <a:buNone/>
              <a:defRPr/>
            </a:pPr>
            <a:r>
              <a:rPr lang="en-GB" sz="2000" dirty="0" smtClean="0">
                <a:latin typeface="Century Gothic" pitchFamily="34" charset="0"/>
              </a:rPr>
              <a:t>  </a:t>
            </a:r>
          </a:p>
          <a:p>
            <a:pPr eaLnBrk="1" fontAlgn="auto" hangingPunct="1">
              <a:lnSpc>
                <a:spcPct val="80000"/>
              </a:lnSpc>
              <a:spcAft>
                <a:spcPts val="0"/>
              </a:spcAft>
              <a:defRPr/>
            </a:pPr>
            <a:r>
              <a:rPr lang="en-GB" sz="2100" dirty="0" smtClean="0">
                <a:latin typeface="Century Gothic" pitchFamily="34" charset="0"/>
              </a:rPr>
              <a:t>Public needs to have a sense of the urgency of a health issue and a sense of being at risk in order for a recommended healthy behaviour to be fully considered.</a:t>
            </a:r>
          </a:p>
          <a:p>
            <a:pPr eaLnBrk="1" fontAlgn="auto" hangingPunct="1">
              <a:lnSpc>
                <a:spcPct val="80000"/>
              </a:lnSpc>
              <a:spcAft>
                <a:spcPts val="0"/>
              </a:spcAft>
              <a:buFont typeface="Wingdings" pitchFamily="2" charset="2"/>
              <a:buNone/>
              <a:defRPr/>
            </a:pPr>
            <a:r>
              <a:rPr lang="en-GB" sz="2100" dirty="0" smtClean="0">
                <a:latin typeface="Century Gothic" pitchFamily="34" charset="0"/>
              </a:rPr>
              <a:t> </a:t>
            </a:r>
          </a:p>
          <a:p>
            <a:pPr eaLnBrk="1" fontAlgn="auto" hangingPunct="1">
              <a:lnSpc>
                <a:spcPct val="80000"/>
              </a:lnSpc>
              <a:spcAft>
                <a:spcPts val="0"/>
              </a:spcAft>
              <a:defRPr/>
            </a:pPr>
            <a:r>
              <a:rPr lang="en-GB" sz="2100" dirty="0" smtClean="0">
                <a:latin typeface="Century Gothic" pitchFamily="34" charset="0"/>
              </a:rPr>
              <a:t>If we do not have the full and enthusiastic support of health management and administrative staff for a particular health campaign - unlikely to have health staff respond appropriately to those seeking the means to carry out a particular healthy behaviour.</a:t>
            </a:r>
            <a:endParaRPr lang="en-US" sz="2100" dirty="0" smtClean="0">
              <a:latin typeface="Century Gothic" pitchFamily="34" charset="0"/>
            </a:endParaRPr>
          </a:p>
        </p:txBody>
      </p:sp>
      <p:pic>
        <p:nvPicPr>
          <p:cNvPr id="6148" name="Picture 3"/>
          <p:cNvPicPr>
            <a:picLocks noChangeAspect="1" noChangeArrowheads="1"/>
          </p:cNvPicPr>
          <p:nvPr/>
        </p:nvPicPr>
        <p:blipFill>
          <a:blip r:embed="rId3" cstate="print"/>
          <a:srcRect/>
          <a:stretch>
            <a:fillRect/>
          </a:stretch>
        </p:blipFill>
        <p:spPr bwMode="auto">
          <a:xfrm>
            <a:off x="0" y="0"/>
            <a:ext cx="112395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3859">
                                            <p:txEl>
                                              <p:pRg st="0" end="0"/>
                                            </p:txEl>
                                          </p:spTgt>
                                        </p:tgtEl>
                                        <p:attrNameLst>
                                          <p:attrName>style.visibility</p:attrName>
                                        </p:attrNameLst>
                                      </p:cBhvr>
                                      <p:to>
                                        <p:strVal val="visible"/>
                                      </p:to>
                                    </p:set>
                                    <p:animEffect transition="in" filter="blinds(horizontal)">
                                      <p:cBhvr>
                                        <p:cTn id="7" dur="500"/>
                                        <p:tgtEl>
                                          <p:spTgt spid="63385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33859">
                                            <p:txEl>
                                              <p:pRg st="1" end="1"/>
                                            </p:txEl>
                                          </p:spTgt>
                                        </p:tgtEl>
                                        <p:attrNameLst>
                                          <p:attrName>style.visibility</p:attrName>
                                        </p:attrNameLst>
                                      </p:cBhvr>
                                      <p:to>
                                        <p:strVal val="visible"/>
                                      </p:to>
                                    </p:set>
                                    <p:animEffect transition="in" filter="blinds(horizontal)">
                                      <p:cBhvr>
                                        <p:cTn id="10" dur="500"/>
                                        <p:tgtEl>
                                          <p:spTgt spid="63385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33859">
                                            <p:txEl>
                                              <p:pRg st="2" end="2"/>
                                            </p:txEl>
                                          </p:spTgt>
                                        </p:tgtEl>
                                        <p:attrNameLst>
                                          <p:attrName>style.visibility</p:attrName>
                                        </p:attrNameLst>
                                      </p:cBhvr>
                                      <p:to>
                                        <p:strVal val="visible"/>
                                      </p:to>
                                    </p:set>
                                    <p:animEffect transition="in" filter="blinds(horizontal)">
                                      <p:cBhvr>
                                        <p:cTn id="13" dur="500"/>
                                        <p:tgtEl>
                                          <p:spTgt spid="63385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33859">
                                            <p:txEl>
                                              <p:pRg st="3" end="3"/>
                                            </p:txEl>
                                          </p:spTgt>
                                        </p:tgtEl>
                                        <p:attrNameLst>
                                          <p:attrName>style.visibility</p:attrName>
                                        </p:attrNameLst>
                                      </p:cBhvr>
                                      <p:to>
                                        <p:strVal val="visible"/>
                                      </p:to>
                                    </p:set>
                                    <p:animEffect transition="in" filter="blinds(horizontal)">
                                      <p:cBhvr>
                                        <p:cTn id="18" dur="500"/>
                                        <p:tgtEl>
                                          <p:spTgt spid="63385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33859">
                                            <p:txEl>
                                              <p:pRg st="4" end="4"/>
                                            </p:txEl>
                                          </p:spTgt>
                                        </p:tgtEl>
                                        <p:attrNameLst>
                                          <p:attrName>style.visibility</p:attrName>
                                        </p:attrNameLst>
                                      </p:cBhvr>
                                      <p:to>
                                        <p:strVal val="visible"/>
                                      </p:to>
                                    </p:set>
                                    <p:animEffect transition="in" filter="blinds(horizontal)">
                                      <p:cBhvr>
                                        <p:cTn id="23" dur="500"/>
                                        <p:tgtEl>
                                          <p:spTgt spid="63385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33859">
                                            <p:txEl>
                                              <p:pRg st="5" end="5"/>
                                            </p:txEl>
                                          </p:spTgt>
                                        </p:tgtEl>
                                        <p:attrNameLst>
                                          <p:attrName>style.visibility</p:attrName>
                                        </p:attrNameLst>
                                      </p:cBhvr>
                                      <p:to>
                                        <p:strVal val="visible"/>
                                      </p:to>
                                    </p:set>
                                    <p:animEffect transition="in" filter="blinds(horizontal)">
                                      <p:cBhvr>
                                        <p:cTn id="28" dur="500"/>
                                        <p:tgtEl>
                                          <p:spTgt spid="6338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9"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8991600" cy="1527175"/>
          </a:xfrm>
        </p:spPr>
        <p:txBody>
          <a:bodyPr/>
          <a:lstStyle/>
          <a:p>
            <a:pPr eaLnBrk="1" hangingPunct="1"/>
            <a:r>
              <a:rPr lang="en-GB" sz="3800" b="1" smtClean="0"/>
              <a:t>Communication Actions</a:t>
            </a:r>
            <a:br>
              <a:rPr lang="en-GB" sz="3800" b="1" smtClean="0"/>
            </a:br>
            <a:r>
              <a:rPr lang="en-GB" sz="3800" b="1" smtClean="0"/>
              <a:t> </a:t>
            </a:r>
            <a:r>
              <a:rPr lang="en-GB" sz="3000" b="1" smtClean="0">
                <a:solidFill>
                  <a:srgbClr val="CC0000"/>
                </a:solidFill>
              </a:rPr>
              <a:t>2. Community Mobilisation</a:t>
            </a:r>
            <a:endParaRPr lang="en-US" sz="3000" b="1" smtClean="0">
              <a:solidFill>
                <a:srgbClr val="CC0000"/>
              </a:solidFill>
            </a:endParaRPr>
          </a:p>
        </p:txBody>
      </p:sp>
      <p:sp>
        <p:nvSpPr>
          <p:cNvPr id="634883" name="Rectangle 3"/>
          <p:cNvSpPr>
            <a:spLocks noGrp="1" noChangeArrowheads="1"/>
          </p:cNvSpPr>
          <p:nvPr>
            <p:ph type="body" idx="1"/>
          </p:nvPr>
        </p:nvSpPr>
        <p:spPr>
          <a:xfrm>
            <a:off x="1600200" y="1447800"/>
            <a:ext cx="7086600" cy="4343400"/>
          </a:xfrm>
        </p:spPr>
        <p:txBody>
          <a:bodyPr rtlCol="0">
            <a:normAutofit fontScale="92500" lnSpcReduction="10000"/>
          </a:bodyPr>
          <a:lstStyle/>
          <a:p>
            <a:pPr eaLnBrk="1" fontAlgn="auto" hangingPunct="1">
              <a:lnSpc>
                <a:spcPct val="80000"/>
              </a:lnSpc>
              <a:spcAft>
                <a:spcPts val="0"/>
              </a:spcAft>
              <a:defRPr/>
            </a:pPr>
            <a:r>
              <a:rPr lang="en-GB" sz="2500" dirty="0" smtClean="0"/>
              <a:t>Engaging community institutions, community governance structures, and community leadership in examining the recommended behaviour and in arousing community involvement with  families and individuals.</a:t>
            </a:r>
          </a:p>
          <a:p>
            <a:pPr eaLnBrk="1" fontAlgn="auto" hangingPunct="1">
              <a:lnSpc>
                <a:spcPct val="80000"/>
              </a:lnSpc>
              <a:spcAft>
                <a:spcPts val="0"/>
              </a:spcAft>
              <a:buFont typeface="Wingdings" pitchFamily="2" charset="2"/>
              <a:buNone/>
              <a:defRPr/>
            </a:pPr>
            <a:endParaRPr lang="en-GB" sz="2500" dirty="0" smtClean="0"/>
          </a:p>
          <a:p>
            <a:pPr eaLnBrk="1" fontAlgn="auto" hangingPunct="1">
              <a:lnSpc>
                <a:spcPct val="80000"/>
              </a:lnSpc>
              <a:spcAft>
                <a:spcPts val="0"/>
              </a:spcAft>
              <a:defRPr/>
            </a:pPr>
            <a:r>
              <a:rPr lang="en-GB" sz="2500" dirty="0" smtClean="0">
                <a:solidFill>
                  <a:srgbClr val="00B050"/>
                </a:solidFill>
              </a:rPr>
              <a:t>The communication actions include participatory research, community group meetings, partnership meetings, traditional media, music, song and dance, road shows, community drama, supportive environment: community sound trucks or other mobile sound systems, leaflets, posters, promotional bicycle riders visiting villages, etc.</a:t>
            </a:r>
          </a:p>
          <a:p>
            <a:pPr eaLnBrk="1" fontAlgn="auto" hangingPunct="1">
              <a:lnSpc>
                <a:spcPct val="80000"/>
              </a:lnSpc>
              <a:spcAft>
                <a:spcPts val="0"/>
              </a:spcAft>
              <a:buFont typeface="Wingdings" pitchFamily="2" charset="2"/>
              <a:buNone/>
              <a:defRPr/>
            </a:pPr>
            <a:r>
              <a:rPr lang="en-GB" sz="2500" dirty="0" smtClean="0"/>
              <a:t> </a:t>
            </a:r>
          </a:p>
          <a:p>
            <a:pPr eaLnBrk="1" fontAlgn="auto" hangingPunct="1">
              <a:lnSpc>
                <a:spcPct val="80000"/>
              </a:lnSpc>
              <a:spcAft>
                <a:spcPts val="0"/>
              </a:spcAft>
              <a:defRPr/>
            </a:pPr>
            <a:r>
              <a:rPr lang="en-GB" sz="2500" dirty="0" smtClean="0"/>
              <a:t>Keen community involvement advances the adoption of healthy behaviours.</a:t>
            </a:r>
            <a:endParaRPr lang="en-US" sz="2500" dirty="0" smtClean="0"/>
          </a:p>
        </p:txBody>
      </p:sp>
      <p:pic>
        <p:nvPicPr>
          <p:cNvPr id="7172" name="Picture 3"/>
          <p:cNvPicPr>
            <a:picLocks noChangeAspect="1" noChangeArrowheads="1"/>
          </p:cNvPicPr>
          <p:nvPr/>
        </p:nvPicPr>
        <p:blipFill>
          <a:blip r:embed="rId3" cstate="print"/>
          <a:srcRect/>
          <a:stretch>
            <a:fillRect/>
          </a:stretch>
        </p:blipFill>
        <p:spPr bwMode="auto">
          <a:xfrm>
            <a:off x="0" y="0"/>
            <a:ext cx="112395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883">
                                            <p:txEl>
                                              <p:pRg st="0" end="0"/>
                                            </p:txEl>
                                          </p:spTgt>
                                        </p:tgtEl>
                                        <p:attrNameLst>
                                          <p:attrName>style.visibility</p:attrName>
                                        </p:attrNameLst>
                                      </p:cBhvr>
                                      <p:to>
                                        <p:strVal val="visible"/>
                                      </p:to>
                                    </p:set>
                                    <p:animEffect transition="in" filter="blinds(horizontal)">
                                      <p:cBhvr>
                                        <p:cTn id="7" dur="500"/>
                                        <p:tgtEl>
                                          <p:spTgt spid="634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4883">
                                            <p:txEl>
                                              <p:pRg st="2" end="2"/>
                                            </p:txEl>
                                          </p:spTgt>
                                        </p:tgtEl>
                                        <p:attrNameLst>
                                          <p:attrName>style.visibility</p:attrName>
                                        </p:attrNameLst>
                                      </p:cBhvr>
                                      <p:to>
                                        <p:strVal val="visible"/>
                                      </p:to>
                                    </p:set>
                                    <p:animEffect transition="in" filter="blinds(horizontal)">
                                      <p:cBhvr>
                                        <p:cTn id="12" dur="500"/>
                                        <p:tgtEl>
                                          <p:spTgt spid="6348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4883">
                                            <p:txEl>
                                              <p:pRg st="3" end="3"/>
                                            </p:txEl>
                                          </p:spTgt>
                                        </p:tgtEl>
                                        <p:attrNameLst>
                                          <p:attrName>style.visibility</p:attrName>
                                        </p:attrNameLst>
                                      </p:cBhvr>
                                      <p:to>
                                        <p:strVal val="visible"/>
                                      </p:to>
                                    </p:set>
                                    <p:animEffect transition="in" filter="blinds(horizontal)">
                                      <p:cBhvr>
                                        <p:cTn id="17" dur="500"/>
                                        <p:tgtEl>
                                          <p:spTgt spid="6348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4883">
                                            <p:txEl>
                                              <p:pRg st="4" end="4"/>
                                            </p:txEl>
                                          </p:spTgt>
                                        </p:tgtEl>
                                        <p:attrNameLst>
                                          <p:attrName>style.visibility</p:attrName>
                                        </p:attrNameLst>
                                      </p:cBhvr>
                                      <p:to>
                                        <p:strVal val="visible"/>
                                      </p:to>
                                    </p:set>
                                    <p:animEffect transition="in" filter="blinds(horizontal)">
                                      <p:cBhvr>
                                        <p:cTn id="22" dur="500"/>
                                        <p:tgtEl>
                                          <p:spTgt spid="634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3175"/>
            <a:ext cx="8991600" cy="1527175"/>
          </a:xfrm>
        </p:spPr>
        <p:txBody>
          <a:bodyPr/>
          <a:lstStyle/>
          <a:p>
            <a:pPr eaLnBrk="1" hangingPunct="1"/>
            <a:r>
              <a:rPr lang="en-GB" sz="3400" b="1" smtClean="0"/>
              <a:t>Communication Actions</a:t>
            </a:r>
            <a:br>
              <a:rPr lang="en-GB" sz="3400" b="1" smtClean="0"/>
            </a:br>
            <a:r>
              <a:rPr lang="en-GB" sz="3400" b="1" smtClean="0"/>
              <a:t> </a:t>
            </a:r>
            <a:r>
              <a:rPr lang="en-GB" sz="3000" b="1" smtClean="0">
                <a:solidFill>
                  <a:srgbClr val="CC0000"/>
                </a:solidFill>
              </a:rPr>
              <a:t>3. Advertising, (Promotion and Incentives):</a:t>
            </a:r>
            <a:r>
              <a:rPr lang="en-GB" sz="3000" smtClean="0"/>
              <a:t> </a:t>
            </a:r>
            <a:endParaRPr lang="en-US" sz="3000" b="1" smtClean="0"/>
          </a:p>
        </p:txBody>
      </p:sp>
      <p:sp>
        <p:nvSpPr>
          <p:cNvPr id="635907" name="Rectangle 3"/>
          <p:cNvSpPr>
            <a:spLocks noGrp="1" noChangeArrowheads="1"/>
          </p:cNvSpPr>
          <p:nvPr>
            <p:ph type="body" idx="1"/>
          </p:nvPr>
        </p:nvSpPr>
        <p:spPr>
          <a:xfrm>
            <a:off x="1371600" y="1600200"/>
            <a:ext cx="7467600" cy="4495800"/>
          </a:xfrm>
        </p:spPr>
        <p:txBody>
          <a:bodyPr/>
          <a:lstStyle/>
          <a:p>
            <a:pPr eaLnBrk="1" hangingPunct="1">
              <a:lnSpc>
                <a:spcPct val="80000"/>
              </a:lnSpc>
            </a:pPr>
            <a:r>
              <a:rPr lang="en-GB" sz="2500" dirty="0" smtClean="0"/>
              <a:t>Using the techniques of advertising via radio, television, newspapers and other available media (such as posters, banners, billboards), engaging people in reviewing the merits of the recommended behaviour vis-à-vis “cost” of carrying it out.</a:t>
            </a:r>
          </a:p>
          <a:p>
            <a:pPr eaLnBrk="1" hangingPunct="1">
              <a:lnSpc>
                <a:spcPct val="80000"/>
              </a:lnSpc>
              <a:buFont typeface="Wingdings" pitchFamily="2" charset="2"/>
              <a:buNone/>
            </a:pPr>
            <a:endParaRPr lang="en-GB" sz="2500" dirty="0" smtClean="0"/>
          </a:p>
          <a:p>
            <a:pPr eaLnBrk="1" hangingPunct="1">
              <a:lnSpc>
                <a:spcPct val="80000"/>
              </a:lnSpc>
            </a:pPr>
            <a:r>
              <a:rPr lang="en-GB" sz="2500" dirty="0" smtClean="0"/>
              <a:t>The private sector has shown us the special and powerful contribution of advertising (done in </a:t>
            </a:r>
            <a:r>
              <a:rPr lang="en-GB" sz="2900" b="1" dirty="0" smtClean="0">
                <a:solidFill>
                  <a:srgbClr val="CC0000"/>
                </a:solidFill>
              </a:rPr>
              <a:t>M-RIP fashion</a:t>
            </a:r>
            <a:r>
              <a:rPr lang="en-GB" sz="2500" dirty="0" smtClean="0"/>
              <a:t>) in prompting behavioural responses. </a:t>
            </a:r>
          </a:p>
          <a:p>
            <a:pPr eaLnBrk="1" hangingPunct="1">
              <a:lnSpc>
                <a:spcPct val="80000"/>
              </a:lnSpc>
              <a:buFont typeface="Wingdings" pitchFamily="2" charset="2"/>
              <a:buNone/>
            </a:pPr>
            <a:endParaRPr lang="en-GB" sz="2500" dirty="0" smtClean="0"/>
          </a:p>
          <a:p>
            <a:pPr eaLnBrk="1" hangingPunct="1">
              <a:lnSpc>
                <a:spcPct val="80000"/>
              </a:lnSpc>
            </a:pPr>
            <a:r>
              <a:rPr lang="en-GB" sz="2500" dirty="0" smtClean="0"/>
              <a:t>In addition, one may suggest various modest incentives and ways in which to brand the behaviour and promote it for behavioural consideration.</a:t>
            </a:r>
            <a:endParaRPr lang="en-US" sz="2500" dirty="0" smtClean="0"/>
          </a:p>
        </p:txBody>
      </p:sp>
      <p:pic>
        <p:nvPicPr>
          <p:cNvPr id="8196" name="Picture 3"/>
          <p:cNvPicPr>
            <a:picLocks noChangeAspect="1" noChangeArrowheads="1"/>
          </p:cNvPicPr>
          <p:nvPr/>
        </p:nvPicPr>
        <p:blipFill>
          <a:blip r:embed="rId3" cstate="print"/>
          <a:srcRect/>
          <a:stretch>
            <a:fillRect/>
          </a:stretch>
        </p:blipFill>
        <p:spPr bwMode="auto">
          <a:xfrm>
            <a:off x="0" y="0"/>
            <a:ext cx="112395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5907">
                                            <p:txEl>
                                              <p:pRg st="0" end="0"/>
                                            </p:txEl>
                                          </p:spTgt>
                                        </p:tgtEl>
                                        <p:attrNameLst>
                                          <p:attrName>style.visibility</p:attrName>
                                        </p:attrNameLst>
                                      </p:cBhvr>
                                      <p:to>
                                        <p:strVal val="visible"/>
                                      </p:to>
                                    </p:set>
                                    <p:animEffect transition="in" filter="blinds(horizontal)">
                                      <p:cBhvr>
                                        <p:cTn id="7" dur="500"/>
                                        <p:tgtEl>
                                          <p:spTgt spid="635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5907">
                                            <p:txEl>
                                              <p:pRg st="2" end="2"/>
                                            </p:txEl>
                                          </p:spTgt>
                                        </p:tgtEl>
                                        <p:attrNameLst>
                                          <p:attrName>style.visibility</p:attrName>
                                        </p:attrNameLst>
                                      </p:cBhvr>
                                      <p:to>
                                        <p:strVal val="visible"/>
                                      </p:to>
                                    </p:set>
                                    <p:animEffect transition="in" filter="blinds(horizontal)">
                                      <p:cBhvr>
                                        <p:cTn id="12" dur="500"/>
                                        <p:tgtEl>
                                          <p:spTgt spid="6359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5907">
                                            <p:txEl>
                                              <p:pRg st="4" end="4"/>
                                            </p:txEl>
                                          </p:spTgt>
                                        </p:tgtEl>
                                        <p:attrNameLst>
                                          <p:attrName>style.visibility</p:attrName>
                                        </p:attrNameLst>
                                      </p:cBhvr>
                                      <p:to>
                                        <p:strVal val="visible"/>
                                      </p:to>
                                    </p:set>
                                    <p:animEffect transition="in" filter="blinds(horizontal)">
                                      <p:cBhvr>
                                        <p:cTn id="17" dur="500"/>
                                        <p:tgtEl>
                                          <p:spTgt spid="6359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7"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4" descr="DSC00171"/>
          <p:cNvPicPr>
            <a:picLocks noGrp="1" noChangeAspect="1" noChangeArrowheads="1"/>
          </p:cNvPicPr>
          <p:nvPr>
            <p:ph sz="quarter" idx="3"/>
          </p:nvPr>
        </p:nvPicPr>
        <p:blipFill>
          <a:blip r:embed="rId3" cstate="print"/>
          <a:srcRect/>
          <a:stretch>
            <a:fillRect/>
          </a:stretch>
        </p:blipFill>
        <p:spPr>
          <a:xfrm>
            <a:off x="4972050" y="304800"/>
            <a:ext cx="4171950" cy="5562600"/>
          </a:xfrm>
        </p:spPr>
      </p:pic>
      <p:pic>
        <p:nvPicPr>
          <p:cNvPr id="9219" name="Picture 5" descr="DSC00202"/>
          <p:cNvPicPr>
            <a:picLocks noGrp="1" noChangeAspect="1" noChangeArrowheads="1"/>
          </p:cNvPicPr>
          <p:nvPr>
            <p:ph sz="quarter" idx="4"/>
          </p:nvPr>
        </p:nvPicPr>
        <p:blipFill>
          <a:blip r:embed="rId4" cstate="print"/>
          <a:srcRect b="16643"/>
          <a:stretch>
            <a:fillRect/>
          </a:stretch>
        </p:blipFill>
        <p:spPr>
          <a:xfrm>
            <a:off x="0" y="381000"/>
            <a:ext cx="4867275" cy="5410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Content Placeholder 4"/>
          <p:cNvSpPr>
            <a:spLocks noGrp="1"/>
          </p:cNvSpPr>
          <p:nvPr>
            <p:ph sz="quarter" idx="3"/>
          </p:nvPr>
        </p:nvSpPr>
        <p:spPr/>
        <p:txBody>
          <a:bodyPr/>
          <a:lstStyle/>
          <a:p>
            <a:pPr eaLnBrk="1" hangingPunct="1"/>
            <a:endParaRPr lang="en-US" smtClean="0"/>
          </a:p>
        </p:txBody>
      </p:sp>
      <p:pic>
        <p:nvPicPr>
          <p:cNvPr id="10243" name="Picture 2" descr="C:\Documents and Settings\jovesas\My Documents\My Pictures\Booth1\Booth1 016.jpg"/>
          <p:cNvPicPr>
            <a:picLocks noChangeAspect="1" noChangeArrowheads="1"/>
          </p:cNvPicPr>
          <p:nvPr/>
        </p:nvPicPr>
        <p:blipFill>
          <a:blip r:embed="rId3" cstate="print"/>
          <a:srcRect/>
          <a:stretch>
            <a:fillRect/>
          </a:stretch>
        </p:blipFill>
        <p:spPr bwMode="auto">
          <a:xfrm>
            <a:off x="304800" y="533400"/>
            <a:ext cx="8001000" cy="60007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0" y="228600"/>
            <a:ext cx="6553200" cy="1143000"/>
          </a:xfrm>
        </p:spPr>
        <p:txBody>
          <a:bodyPr rtlCol="0">
            <a:normAutofit/>
          </a:bodyPr>
          <a:lstStyle/>
          <a:p>
            <a:pPr eaLnBrk="1" fontAlgn="auto" hangingPunct="1">
              <a:spcAft>
                <a:spcPts val="0"/>
              </a:spcAft>
              <a:defRPr/>
            </a:pPr>
            <a:endParaRPr lang="en-US" b="1" dirty="0" smtClean="0">
              <a:solidFill>
                <a:srgbClr val="0099FF"/>
              </a:solidFill>
              <a:effectLst>
                <a:outerShdw blurRad="38100" dist="38100" dir="2700000" algn="tl">
                  <a:srgbClr val="C0C0C0"/>
                </a:outerShdw>
              </a:effectLst>
            </a:endParaRPr>
          </a:p>
        </p:txBody>
      </p:sp>
      <p:pic>
        <p:nvPicPr>
          <p:cNvPr id="11267" name="Picture 4"/>
          <p:cNvPicPr>
            <a:picLocks noGrp="1" noChangeAspect="1" noChangeArrowheads="1"/>
          </p:cNvPicPr>
          <p:nvPr>
            <p:ph sz="half" idx="2"/>
          </p:nvPr>
        </p:nvPicPr>
        <p:blipFill>
          <a:blip r:embed="rId3" cstate="print"/>
          <a:srcRect/>
          <a:stretch>
            <a:fillRect/>
          </a:stretch>
        </p:blipFill>
        <p:spPr>
          <a:xfrm>
            <a:off x="228600" y="1600200"/>
            <a:ext cx="6096000" cy="4330700"/>
          </a:xfrm>
        </p:spPr>
      </p:pic>
      <p:pic>
        <p:nvPicPr>
          <p:cNvPr id="11268" name="Picture 1"/>
          <p:cNvPicPr>
            <a:picLocks noChangeAspect="1" noChangeArrowheads="1"/>
          </p:cNvPicPr>
          <p:nvPr/>
        </p:nvPicPr>
        <p:blipFill>
          <a:blip r:embed="rId4" cstate="print"/>
          <a:srcRect/>
          <a:stretch>
            <a:fillRect/>
          </a:stretch>
        </p:blipFill>
        <p:spPr bwMode="auto">
          <a:xfrm>
            <a:off x="6553200" y="228600"/>
            <a:ext cx="2438400" cy="6430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192213" y="269875"/>
            <a:ext cx="7772400" cy="1143000"/>
          </a:xfrm>
        </p:spPr>
        <p:txBody>
          <a:bodyPr rtlCol="0">
            <a:normAutofit fontScale="90000"/>
          </a:bodyPr>
          <a:lstStyle/>
          <a:p>
            <a:pPr eaLnBrk="1" fontAlgn="auto" hangingPunct="1">
              <a:spcAft>
                <a:spcPts val="0"/>
              </a:spcAft>
              <a:defRPr/>
            </a:pPr>
            <a:r>
              <a:rPr lang="en-AU" sz="4000" b="1" dirty="0" smtClean="0">
                <a:solidFill>
                  <a:srgbClr val="663300"/>
                </a:solidFill>
                <a:effectLst>
                  <a:outerShdw blurRad="38100" dist="38100" dir="2700000" algn="tl">
                    <a:srgbClr val="C0C0C0"/>
                  </a:outerShdw>
                </a:effectLst>
                <a:latin typeface="Century Gothic" pitchFamily="34" charset="0"/>
              </a:rPr>
              <a:t>Step 1: Understanding vulnerability and risk in your community</a:t>
            </a:r>
            <a:endParaRPr lang="en-AU" sz="4000" b="1" dirty="0">
              <a:solidFill>
                <a:srgbClr val="663300"/>
              </a:solidFill>
              <a:effectLst>
                <a:outerShdw blurRad="38100" dist="38100" dir="2700000" algn="tl">
                  <a:srgbClr val="C0C0C0"/>
                </a:outerShdw>
              </a:effectLst>
              <a:latin typeface="Century Gothic" pitchFamily="34" charset="0"/>
            </a:endParaRPr>
          </a:p>
        </p:txBody>
      </p:sp>
      <p:sp>
        <p:nvSpPr>
          <p:cNvPr id="12291" name="Rectangle 3"/>
          <p:cNvSpPr>
            <a:spLocks noGrp="1" noChangeArrowheads="1"/>
          </p:cNvSpPr>
          <p:nvPr>
            <p:ph type="body" idx="1"/>
          </p:nvPr>
        </p:nvSpPr>
        <p:spPr>
          <a:xfrm>
            <a:off x="1143000" y="2057400"/>
            <a:ext cx="7848600" cy="1143000"/>
          </a:xfrm>
        </p:spPr>
        <p:txBody>
          <a:bodyPr/>
          <a:lstStyle/>
          <a:p>
            <a:pPr eaLnBrk="1" hangingPunct="1">
              <a:lnSpc>
                <a:spcPct val="80000"/>
              </a:lnSpc>
              <a:buFont typeface="Wingdings" pitchFamily="2" charset="2"/>
              <a:buChar char="ü"/>
            </a:pPr>
            <a:r>
              <a:rPr lang="en-US" sz="2800" dirty="0" smtClean="0">
                <a:latin typeface="Century Gothic" pitchFamily="34" charset="0"/>
              </a:rPr>
              <a:t>Effective projects [particularly communication including condom distribution] focus on researched community at risk</a:t>
            </a:r>
          </a:p>
          <a:p>
            <a:pPr eaLnBrk="1" hangingPunct="1">
              <a:lnSpc>
                <a:spcPct val="80000"/>
              </a:lnSpc>
              <a:buFont typeface="Arial" charset="0"/>
              <a:buNone/>
            </a:pPr>
            <a:endParaRPr lang="en-US" sz="2800" dirty="0" smtClean="0">
              <a:latin typeface="Arial" charset="0"/>
            </a:endParaRPr>
          </a:p>
        </p:txBody>
      </p:sp>
      <p:pic>
        <p:nvPicPr>
          <p:cNvPr id="12292" name="Picture 2"/>
          <p:cNvPicPr>
            <a:picLocks noChangeAspect="1" noChangeArrowheads="1"/>
          </p:cNvPicPr>
          <p:nvPr/>
        </p:nvPicPr>
        <p:blipFill>
          <a:blip r:embed="rId3" cstate="print"/>
          <a:srcRect/>
          <a:stretch>
            <a:fillRect/>
          </a:stretch>
        </p:blipFill>
        <p:spPr bwMode="auto">
          <a:xfrm>
            <a:off x="0" y="0"/>
            <a:ext cx="1104900" cy="6858000"/>
          </a:xfrm>
          <a:prstGeom prst="rect">
            <a:avLst/>
          </a:prstGeom>
          <a:noFill/>
          <a:ln w="9525">
            <a:noFill/>
            <a:miter lim="800000"/>
            <a:headEnd/>
            <a:tailEnd/>
          </a:ln>
        </p:spPr>
      </p:pic>
      <p:sp>
        <p:nvSpPr>
          <p:cNvPr id="6" name="Rectangle 3"/>
          <p:cNvSpPr txBox="1">
            <a:spLocks noChangeArrowheads="1"/>
          </p:cNvSpPr>
          <p:nvPr/>
        </p:nvSpPr>
        <p:spPr>
          <a:xfrm>
            <a:off x="1219200" y="3581400"/>
            <a:ext cx="7488238" cy="1905000"/>
          </a:xfrm>
          <a:prstGeom prst="rect">
            <a:avLst/>
          </a:prstGeom>
        </p:spPr>
        <p:txBody>
          <a:bodyPr>
            <a:normAutofit/>
          </a:bodyPr>
          <a:lstStyle/>
          <a:p>
            <a:pPr marL="342900" indent="-342900" fontAlgn="auto">
              <a:lnSpc>
                <a:spcPct val="80000"/>
              </a:lnSpc>
              <a:spcBef>
                <a:spcPct val="20000"/>
              </a:spcBef>
              <a:spcAft>
                <a:spcPts val="0"/>
              </a:spcAft>
              <a:defRPr/>
            </a:pPr>
            <a:r>
              <a:rPr lang="en-US" sz="2800" b="1" dirty="0">
                <a:latin typeface="Century Gothic" pitchFamily="34" charset="0"/>
              </a:rPr>
              <a:t>How do you collect information about the community at risk?</a:t>
            </a:r>
          </a:p>
          <a:p>
            <a:pPr marL="342900" indent="-342900" fontAlgn="auto">
              <a:lnSpc>
                <a:spcPct val="80000"/>
              </a:lnSpc>
              <a:spcBef>
                <a:spcPct val="20000"/>
              </a:spcBef>
              <a:spcAft>
                <a:spcPts val="0"/>
              </a:spcAft>
              <a:defRPr/>
            </a:pPr>
            <a:r>
              <a:rPr lang="en-US" sz="2800" b="1" dirty="0">
                <a:latin typeface="Century Gothic" pitchFamily="34" charset="0"/>
              </a:rPr>
              <a:t>Where can you go to collect more information on risks?</a:t>
            </a:r>
          </a:p>
          <a:p>
            <a:pPr marL="342900" indent="-342900" fontAlgn="auto">
              <a:lnSpc>
                <a:spcPct val="80000"/>
              </a:lnSpc>
              <a:spcBef>
                <a:spcPct val="20000"/>
              </a:spcBef>
              <a:spcAft>
                <a:spcPts val="0"/>
              </a:spcAft>
              <a:buFont typeface="Wingdings" pitchFamily="2" charset="2"/>
              <a:buChar char="ü"/>
              <a:defRPr/>
            </a:pPr>
            <a:endParaRPr lang="en-US" sz="2800" dirty="0"/>
          </a:p>
          <a:p>
            <a:pPr marL="342900" indent="-342900" fontAlgn="auto">
              <a:lnSpc>
                <a:spcPct val="80000"/>
              </a:lnSpc>
              <a:spcBef>
                <a:spcPct val="20000"/>
              </a:spcBef>
              <a:spcAft>
                <a:spcPts val="0"/>
              </a:spcAft>
              <a:buFont typeface="Arial" pitchFamily="34" charset="0"/>
              <a:buNone/>
              <a:defRPr/>
            </a:pP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152400"/>
            <a:ext cx="8991600" cy="1527175"/>
          </a:xfrm>
        </p:spPr>
        <p:txBody>
          <a:bodyPr/>
          <a:lstStyle/>
          <a:p>
            <a:pPr eaLnBrk="1" hangingPunct="1"/>
            <a:r>
              <a:rPr lang="en-GB" sz="3400" b="1" smtClean="0"/>
              <a:t>Integrated Communication Actions</a:t>
            </a:r>
            <a:br>
              <a:rPr lang="en-GB" sz="3400" b="1" smtClean="0"/>
            </a:br>
            <a:r>
              <a:rPr lang="en-GB" sz="3000" b="1" smtClean="0">
                <a:solidFill>
                  <a:srgbClr val="CC0000"/>
                </a:solidFill>
              </a:rPr>
              <a:t>4.Personal Selling/Interpersonal Communication </a:t>
            </a:r>
            <a:r>
              <a:rPr lang="en-GB" i="1" smtClean="0"/>
              <a:t> </a:t>
            </a:r>
            <a:endParaRPr lang="en-US" i="1" smtClean="0"/>
          </a:p>
        </p:txBody>
      </p:sp>
      <p:sp>
        <p:nvSpPr>
          <p:cNvPr id="636931" name="Rectangle 3"/>
          <p:cNvSpPr>
            <a:spLocks noGrp="1" noChangeArrowheads="1"/>
          </p:cNvSpPr>
          <p:nvPr>
            <p:ph type="body" idx="1"/>
          </p:nvPr>
        </p:nvSpPr>
        <p:spPr>
          <a:xfrm>
            <a:off x="1143000" y="1524000"/>
            <a:ext cx="7772400" cy="4953000"/>
          </a:xfrm>
        </p:spPr>
        <p:txBody>
          <a:bodyPr/>
          <a:lstStyle/>
          <a:p>
            <a:pPr eaLnBrk="1" hangingPunct="1">
              <a:lnSpc>
                <a:spcPct val="80000"/>
              </a:lnSpc>
            </a:pPr>
            <a:r>
              <a:rPr lang="en-GB" sz="1900" b="1" dirty="0" smtClean="0">
                <a:solidFill>
                  <a:srgbClr val="00B050"/>
                </a:solidFill>
              </a:rPr>
              <a:t>Involving community volunteers, community health workers, school children, social development field staff, at the community level, in homes and particularly at health care service points, in engaging others with appropriate informational literature and additional incentives </a:t>
            </a:r>
          </a:p>
          <a:p>
            <a:pPr eaLnBrk="1" hangingPunct="1">
              <a:lnSpc>
                <a:spcPct val="80000"/>
              </a:lnSpc>
              <a:buFont typeface="Wingdings" pitchFamily="2" charset="2"/>
              <a:buNone/>
            </a:pPr>
            <a:endParaRPr lang="en-GB" sz="1900" dirty="0" smtClean="0"/>
          </a:p>
          <a:p>
            <a:pPr eaLnBrk="1" hangingPunct="1">
              <a:lnSpc>
                <a:spcPct val="80000"/>
              </a:lnSpc>
            </a:pPr>
            <a:r>
              <a:rPr lang="en-GB" sz="1900" dirty="0" smtClean="0"/>
              <a:t>“Personal selling” has been the most powerful consumer communication approach for some of the most successful consumer companies in the world: e.g. Coca Cola, Fuller Brush, Avon, and </a:t>
            </a:r>
            <a:r>
              <a:rPr lang="en-GB" sz="1900" dirty="0" err="1" smtClean="0"/>
              <a:t>HerbaLife</a:t>
            </a:r>
            <a:r>
              <a:rPr lang="en-GB" sz="1900" dirty="0" smtClean="0"/>
              <a:t>.</a:t>
            </a:r>
          </a:p>
          <a:p>
            <a:pPr eaLnBrk="1" hangingPunct="1">
              <a:lnSpc>
                <a:spcPct val="80000"/>
              </a:lnSpc>
              <a:buFont typeface="Wingdings" pitchFamily="2" charset="2"/>
              <a:buNone/>
            </a:pPr>
            <a:r>
              <a:rPr lang="en-GB" sz="1900" dirty="0" smtClean="0"/>
              <a:t> </a:t>
            </a:r>
          </a:p>
          <a:p>
            <a:pPr eaLnBrk="1" hangingPunct="1">
              <a:lnSpc>
                <a:spcPct val="80000"/>
              </a:lnSpc>
            </a:pPr>
            <a:r>
              <a:rPr lang="en-GB" sz="1900" dirty="0" smtClean="0"/>
              <a:t>Interpersonal communication holds a similar powerful role in engaging people in taking action on health issues. </a:t>
            </a:r>
          </a:p>
          <a:p>
            <a:pPr lvl="1" eaLnBrk="1" hangingPunct="1">
              <a:lnSpc>
                <a:spcPct val="80000"/>
              </a:lnSpc>
            </a:pPr>
            <a:r>
              <a:rPr lang="en-GB" sz="1800" dirty="0" smtClean="0"/>
              <a:t>Instead of coming to a health booth or a health centre why not, when appropriate, the personal delivery of the “health behaviour” to one’s door </a:t>
            </a:r>
          </a:p>
          <a:p>
            <a:pPr eaLnBrk="1" hangingPunct="1">
              <a:lnSpc>
                <a:spcPct val="80000"/>
              </a:lnSpc>
              <a:buFont typeface="Wingdings" pitchFamily="2" charset="2"/>
              <a:buNone/>
            </a:pPr>
            <a:endParaRPr lang="en-GB" sz="1900" dirty="0" smtClean="0"/>
          </a:p>
          <a:p>
            <a:pPr eaLnBrk="1" hangingPunct="1">
              <a:lnSpc>
                <a:spcPct val="80000"/>
              </a:lnSpc>
            </a:pPr>
            <a:r>
              <a:rPr lang="en-GB" sz="1900" dirty="0" smtClean="0"/>
              <a:t>It is crucial that these door-to-door “personal sellers” be properly trained for their tasks (especially the communication dimension) and are appropriately dressed to enhance perceptions of credibility and expertise.</a:t>
            </a:r>
            <a:endParaRPr lang="en-US" sz="1900" dirty="0" smtClean="0"/>
          </a:p>
        </p:txBody>
      </p:sp>
      <p:pic>
        <p:nvPicPr>
          <p:cNvPr id="12292" name="Picture 3"/>
          <p:cNvPicPr>
            <a:picLocks noChangeAspect="1" noChangeArrowheads="1"/>
          </p:cNvPicPr>
          <p:nvPr/>
        </p:nvPicPr>
        <p:blipFill>
          <a:blip r:embed="rId3" cstate="print"/>
          <a:srcRect/>
          <a:stretch>
            <a:fillRect/>
          </a:stretch>
        </p:blipFill>
        <p:spPr bwMode="auto">
          <a:xfrm>
            <a:off x="0" y="0"/>
            <a:ext cx="112395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6931">
                                            <p:txEl>
                                              <p:pRg st="0" end="0"/>
                                            </p:txEl>
                                          </p:spTgt>
                                        </p:tgtEl>
                                        <p:attrNameLst>
                                          <p:attrName>style.visibility</p:attrName>
                                        </p:attrNameLst>
                                      </p:cBhvr>
                                      <p:to>
                                        <p:strVal val="visible"/>
                                      </p:to>
                                    </p:set>
                                    <p:animEffect transition="in" filter="blinds(horizontal)">
                                      <p:cBhvr>
                                        <p:cTn id="7" dur="500"/>
                                        <p:tgtEl>
                                          <p:spTgt spid="636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6931">
                                            <p:txEl>
                                              <p:pRg st="2" end="2"/>
                                            </p:txEl>
                                          </p:spTgt>
                                        </p:tgtEl>
                                        <p:attrNameLst>
                                          <p:attrName>style.visibility</p:attrName>
                                        </p:attrNameLst>
                                      </p:cBhvr>
                                      <p:to>
                                        <p:strVal val="visible"/>
                                      </p:to>
                                    </p:set>
                                    <p:animEffect transition="in" filter="blinds(horizontal)">
                                      <p:cBhvr>
                                        <p:cTn id="12" dur="500"/>
                                        <p:tgtEl>
                                          <p:spTgt spid="6369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6931">
                                            <p:txEl>
                                              <p:pRg st="3" end="3"/>
                                            </p:txEl>
                                          </p:spTgt>
                                        </p:tgtEl>
                                        <p:attrNameLst>
                                          <p:attrName>style.visibility</p:attrName>
                                        </p:attrNameLst>
                                      </p:cBhvr>
                                      <p:to>
                                        <p:strVal val="visible"/>
                                      </p:to>
                                    </p:set>
                                    <p:animEffect transition="in" filter="blinds(horizontal)">
                                      <p:cBhvr>
                                        <p:cTn id="17" dur="500"/>
                                        <p:tgtEl>
                                          <p:spTgt spid="6369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6931">
                                            <p:txEl>
                                              <p:pRg st="4" end="4"/>
                                            </p:txEl>
                                          </p:spTgt>
                                        </p:tgtEl>
                                        <p:attrNameLst>
                                          <p:attrName>style.visibility</p:attrName>
                                        </p:attrNameLst>
                                      </p:cBhvr>
                                      <p:to>
                                        <p:strVal val="visible"/>
                                      </p:to>
                                    </p:set>
                                    <p:animEffect transition="in" filter="blinds(horizontal)">
                                      <p:cBhvr>
                                        <p:cTn id="22" dur="500"/>
                                        <p:tgtEl>
                                          <p:spTgt spid="636931">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36931">
                                            <p:txEl>
                                              <p:pRg st="5" end="5"/>
                                            </p:txEl>
                                          </p:spTgt>
                                        </p:tgtEl>
                                        <p:attrNameLst>
                                          <p:attrName>style.visibility</p:attrName>
                                        </p:attrNameLst>
                                      </p:cBhvr>
                                      <p:to>
                                        <p:strVal val="visible"/>
                                      </p:to>
                                    </p:set>
                                    <p:animEffect transition="in" filter="blinds(horizontal)">
                                      <p:cBhvr>
                                        <p:cTn id="25" dur="500"/>
                                        <p:tgtEl>
                                          <p:spTgt spid="63693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36931">
                                            <p:txEl>
                                              <p:pRg st="7" end="7"/>
                                            </p:txEl>
                                          </p:spTgt>
                                        </p:tgtEl>
                                        <p:attrNameLst>
                                          <p:attrName>style.visibility</p:attrName>
                                        </p:attrNameLst>
                                      </p:cBhvr>
                                      <p:to>
                                        <p:strVal val="visible"/>
                                      </p:to>
                                    </p:set>
                                    <p:animEffect transition="in" filter="blinds(horizontal)">
                                      <p:cBhvr>
                                        <p:cTn id="30" dur="500"/>
                                        <p:tgtEl>
                                          <p:spTgt spid="6369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1"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342900"/>
            <a:ext cx="8382000" cy="1257300"/>
          </a:xfrm>
        </p:spPr>
        <p:txBody>
          <a:bodyPr rtlCol="0">
            <a:normAutofit fontScale="90000"/>
          </a:bodyPr>
          <a:lstStyle/>
          <a:p>
            <a:pPr eaLnBrk="1" fontAlgn="auto" hangingPunct="1">
              <a:spcAft>
                <a:spcPts val="0"/>
              </a:spcAft>
              <a:defRPr/>
            </a:pPr>
            <a:r>
              <a:rPr lang="en-GB" sz="3400" b="1" smtClean="0"/>
              <a:t>Communication Actions</a:t>
            </a:r>
            <a:br>
              <a:rPr lang="en-GB" sz="3400" b="1" smtClean="0"/>
            </a:br>
            <a:r>
              <a:rPr lang="en-GB" sz="3400" b="1" smtClean="0"/>
              <a:t> </a:t>
            </a:r>
            <a:r>
              <a:rPr lang="en-GB" sz="3000" b="1" smtClean="0">
                <a:solidFill>
                  <a:srgbClr val="CC0000"/>
                </a:solidFill>
              </a:rPr>
              <a:t>5. Point-of- Service Promotion</a:t>
            </a:r>
            <a:r>
              <a:rPr lang="en-GB" sz="3000" smtClean="0">
                <a:solidFill>
                  <a:srgbClr val="CC0000"/>
                </a:solidFill>
              </a:rPr>
              <a:t>: </a:t>
            </a:r>
            <a:r>
              <a:rPr lang="en-GB" sz="3000" b="1" smtClean="0">
                <a:solidFill>
                  <a:srgbClr val="CC0000"/>
                </a:solidFill>
              </a:rPr>
              <a:t/>
            </a:r>
            <a:br>
              <a:rPr lang="en-GB" sz="3000" b="1" smtClean="0">
                <a:solidFill>
                  <a:srgbClr val="CC0000"/>
                </a:solidFill>
              </a:rPr>
            </a:br>
            <a:endParaRPr lang="en-US" sz="3000" b="1" smtClean="0">
              <a:solidFill>
                <a:srgbClr val="CC0000"/>
              </a:solidFill>
            </a:endParaRPr>
          </a:p>
        </p:txBody>
      </p:sp>
      <p:sp>
        <p:nvSpPr>
          <p:cNvPr id="637955" name="Rectangle 3"/>
          <p:cNvSpPr>
            <a:spLocks noGrp="1" noChangeArrowheads="1"/>
          </p:cNvSpPr>
          <p:nvPr>
            <p:ph type="body" sz="half" idx="1"/>
          </p:nvPr>
        </p:nvSpPr>
        <p:spPr>
          <a:xfrm>
            <a:off x="1143000" y="1447800"/>
            <a:ext cx="4419600" cy="4648200"/>
          </a:xfrm>
        </p:spPr>
        <p:txBody>
          <a:bodyPr rtlCol="0">
            <a:normAutofit lnSpcReduction="10000"/>
          </a:bodyPr>
          <a:lstStyle/>
          <a:p>
            <a:pPr eaLnBrk="1" fontAlgn="auto" hangingPunct="1">
              <a:lnSpc>
                <a:spcPct val="80000"/>
              </a:lnSpc>
              <a:spcAft>
                <a:spcPts val="0"/>
              </a:spcAft>
              <a:buFont typeface="Wingdings" pitchFamily="2" charset="2"/>
              <a:buNone/>
              <a:defRPr/>
            </a:pPr>
            <a:endParaRPr lang="en-GB" sz="2100" i="1" dirty="0" smtClean="0"/>
          </a:p>
          <a:p>
            <a:pPr eaLnBrk="1" fontAlgn="auto" hangingPunct="1">
              <a:lnSpc>
                <a:spcPct val="80000"/>
              </a:lnSpc>
              <a:spcAft>
                <a:spcPts val="0"/>
              </a:spcAft>
              <a:defRPr/>
            </a:pPr>
            <a:r>
              <a:rPr lang="en-GB" sz="2100" dirty="0" smtClean="0"/>
              <a:t>Promote via visible promotional signs and symbols at service point the easy availability and accessibility of the means for carrying out a recommended healthy behaviour. </a:t>
            </a:r>
          </a:p>
          <a:p>
            <a:pPr eaLnBrk="1" fontAlgn="auto" hangingPunct="1">
              <a:lnSpc>
                <a:spcPct val="80000"/>
              </a:lnSpc>
              <a:spcAft>
                <a:spcPts val="0"/>
              </a:spcAft>
              <a:buFont typeface="Wingdings" pitchFamily="2" charset="2"/>
              <a:buNone/>
              <a:defRPr/>
            </a:pPr>
            <a:endParaRPr lang="en-GB" sz="2100" dirty="0" smtClean="0"/>
          </a:p>
          <a:p>
            <a:pPr eaLnBrk="1" fontAlgn="auto" hangingPunct="1">
              <a:lnSpc>
                <a:spcPct val="80000"/>
              </a:lnSpc>
              <a:spcAft>
                <a:spcPts val="0"/>
              </a:spcAft>
              <a:defRPr/>
            </a:pPr>
            <a:r>
              <a:rPr lang="en-GB" sz="2100" dirty="0" smtClean="0"/>
              <a:t>In many countries, it is far easier to find signs promoting the availability of Coca Cola than it is to find a sign pointing to a health centre. In the same way that people need reminders for the fairly obvious (where to buy Coca Cola), people need reminders of where the health centres are and what services are provided. </a:t>
            </a:r>
            <a:endParaRPr lang="en-US" sz="2100" dirty="0" smtClean="0"/>
          </a:p>
        </p:txBody>
      </p:sp>
      <p:pic>
        <p:nvPicPr>
          <p:cNvPr id="637957" name="Picture 5"/>
          <p:cNvPicPr>
            <a:picLocks noGrp="1" noChangeAspect="1" noChangeArrowheads="1"/>
          </p:cNvPicPr>
          <p:nvPr>
            <p:ph sz="half" idx="2"/>
          </p:nvPr>
        </p:nvPicPr>
        <p:blipFill>
          <a:blip r:embed="rId3" cstate="print"/>
          <a:srcRect l="26666" t="16809" r="28889" b="6306"/>
          <a:stretch>
            <a:fillRect/>
          </a:stretch>
        </p:blipFill>
        <p:spPr>
          <a:xfrm>
            <a:off x="5438775" y="1371600"/>
            <a:ext cx="3462338" cy="4572000"/>
          </a:xfrm>
        </p:spPr>
      </p:pic>
      <p:pic>
        <p:nvPicPr>
          <p:cNvPr id="13317" name="Picture 3"/>
          <p:cNvPicPr>
            <a:picLocks noChangeAspect="1" noChangeArrowheads="1"/>
          </p:cNvPicPr>
          <p:nvPr/>
        </p:nvPicPr>
        <p:blipFill>
          <a:blip r:embed="rId4" cstate="print"/>
          <a:srcRect/>
          <a:stretch>
            <a:fillRect/>
          </a:stretch>
        </p:blipFill>
        <p:spPr bwMode="auto">
          <a:xfrm>
            <a:off x="0" y="0"/>
            <a:ext cx="112395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7955">
                                            <p:txEl>
                                              <p:pRg st="1" end="1"/>
                                            </p:txEl>
                                          </p:spTgt>
                                        </p:tgtEl>
                                        <p:attrNameLst>
                                          <p:attrName>style.visibility</p:attrName>
                                        </p:attrNameLst>
                                      </p:cBhvr>
                                      <p:to>
                                        <p:strVal val="visible"/>
                                      </p:to>
                                    </p:set>
                                    <p:animEffect transition="in" filter="blinds(horizontal)">
                                      <p:cBhvr>
                                        <p:cTn id="7" dur="500"/>
                                        <p:tgtEl>
                                          <p:spTgt spid="6379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7955">
                                            <p:txEl>
                                              <p:pRg st="3" end="3"/>
                                            </p:txEl>
                                          </p:spTgt>
                                        </p:tgtEl>
                                        <p:attrNameLst>
                                          <p:attrName>style.visibility</p:attrName>
                                        </p:attrNameLst>
                                      </p:cBhvr>
                                      <p:to>
                                        <p:strVal val="visible"/>
                                      </p:to>
                                    </p:set>
                                    <p:animEffect transition="in" filter="blinds(horizontal)">
                                      <p:cBhvr>
                                        <p:cTn id="12" dur="500"/>
                                        <p:tgtEl>
                                          <p:spTgt spid="63795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7957"/>
                                        </p:tgtEl>
                                        <p:attrNameLst>
                                          <p:attrName>style.visibility</p:attrName>
                                        </p:attrNameLst>
                                      </p:cBhvr>
                                      <p:to>
                                        <p:strVal val="visible"/>
                                      </p:to>
                                    </p:set>
                                    <p:animEffect transition="in" filter="blinds(horizontal)">
                                      <p:cBhvr>
                                        <p:cTn id="17" dur="500"/>
                                        <p:tgtEl>
                                          <p:spTgt spid="637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990600" y="228600"/>
            <a:ext cx="8153400" cy="1981200"/>
          </a:xfrm>
        </p:spPr>
        <p:txBody>
          <a:bodyPr rtlCol="0">
            <a:normAutofit/>
          </a:bodyPr>
          <a:lstStyle/>
          <a:p>
            <a:pPr eaLnBrk="1" fontAlgn="auto" hangingPunct="1">
              <a:spcAft>
                <a:spcPts val="0"/>
              </a:spcAft>
              <a:defRPr/>
            </a:pPr>
            <a:r>
              <a:rPr lang="en-GB" sz="3000" b="1" dirty="0" smtClean="0">
                <a:solidFill>
                  <a:srgbClr val="CC0000"/>
                </a:solidFill>
                <a:effectLst>
                  <a:outerShdw blurRad="38100" dist="38100" dir="2700000" algn="tl">
                    <a:srgbClr val="C0C0C0"/>
                  </a:outerShdw>
                </a:effectLst>
              </a:rPr>
              <a:t>Activity:</a:t>
            </a:r>
            <a:r>
              <a:rPr lang="en-GB" sz="2200" dirty="0" smtClean="0"/>
              <a:t/>
            </a:r>
            <a:br>
              <a:rPr lang="en-GB" sz="2200" dirty="0" smtClean="0"/>
            </a:br>
            <a:r>
              <a:rPr lang="en-GB" sz="2200" dirty="0" smtClean="0"/>
              <a:t/>
            </a:r>
            <a:br>
              <a:rPr lang="en-GB" sz="2200" dirty="0" smtClean="0"/>
            </a:br>
            <a:r>
              <a:rPr lang="en-GB" sz="2200" dirty="0" smtClean="0"/>
              <a:t>List activities under each action area you think appropriate to achieve your behavioural objective</a:t>
            </a:r>
            <a:endParaRPr lang="en-US" sz="2200" dirty="0" smtClean="0"/>
          </a:p>
        </p:txBody>
      </p:sp>
      <p:sp>
        <p:nvSpPr>
          <p:cNvPr id="641027" name="Rectangle 3"/>
          <p:cNvSpPr>
            <a:spLocks noGrp="1" noChangeArrowheads="1"/>
          </p:cNvSpPr>
          <p:nvPr>
            <p:ph type="body" idx="1"/>
          </p:nvPr>
        </p:nvSpPr>
        <p:spPr>
          <a:xfrm>
            <a:off x="1524000" y="2286000"/>
            <a:ext cx="7467600" cy="3505200"/>
          </a:xfrm>
        </p:spPr>
        <p:txBody>
          <a:bodyPr rtlCol="0">
            <a:normAutofit/>
          </a:bodyPr>
          <a:lstStyle/>
          <a:p>
            <a:pPr marL="571500" indent="-571500" eaLnBrk="1" fontAlgn="auto" hangingPunct="1">
              <a:spcAft>
                <a:spcPts val="0"/>
              </a:spcAft>
              <a:buFont typeface="Wingdings" pitchFamily="2" charset="2"/>
              <a:buAutoNum type="arabicPeriod"/>
              <a:defRPr/>
            </a:pPr>
            <a:r>
              <a:rPr lang="en-GB" sz="2800" dirty="0" smtClean="0">
                <a:solidFill>
                  <a:schemeClr val="accent3">
                    <a:lumMod val="50000"/>
                  </a:schemeClr>
                </a:solidFill>
                <a:effectLst>
                  <a:outerShdw blurRad="38100" dist="38100" dir="2700000" algn="tl">
                    <a:srgbClr val="C0C0C0"/>
                  </a:outerShdw>
                </a:effectLst>
              </a:rPr>
              <a:t>Administrative Mobilization/ Public Relations/Advocacy</a:t>
            </a:r>
            <a:r>
              <a:rPr lang="en-GB" sz="2800" dirty="0" smtClean="0">
                <a:solidFill>
                  <a:schemeClr val="accent3">
                    <a:lumMod val="50000"/>
                  </a:schemeClr>
                </a:solidFill>
              </a:rPr>
              <a:t> </a:t>
            </a:r>
          </a:p>
          <a:p>
            <a:pPr marL="571500" indent="-571500" eaLnBrk="1" fontAlgn="auto" hangingPunct="1">
              <a:spcAft>
                <a:spcPts val="0"/>
              </a:spcAft>
              <a:buFont typeface="Wingdings" pitchFamily="2" charset="2"/>
              <a:buAutoNum type="arabicPeriod"/>
              <a:defRPr/>
            </a:pPr>
            <a:r>
              <a:rPr lang="en-GB" sz="2800" dirty="0" smtClean="0">
                <a:solidFill>
                  <a:schemeClr val="accent3">
                    <a:lumMod val="50000"/>
                  </a:schemeClr>
                </a:solidFill>
              </a:rPr>
              <a:t>Community Mobilisation</a:t>
            </a:r>
          </a:p>
          <a:p>
            <a:pPr marL="571500" indent="-571500" eaLnBrk="1" fontAlgn="auto" hangingPunct="1">
              <a:spcAft>
                <a:spcPts val="0"/>
              </a:spcAft>
              <a:buFont typeface="Wingdings" pitchFamily="2" charset="2"/>
              <a:buAutoNum type="arabicPeriod"/>
              <a:defRPr/>
            </a:pPr>
            <a:r>
              <a:rPr lang="en-GB" sz="2800" dirty="0" smtClean="0">
                <a:solidFill>
                  <a:schemeClr val="accent3">
                    <a:lumMod val="50000"/>
                  </a:schemeClr>
                </a:solidFill>
              </a:rPr>
              <a:t>Advertising, (Promotion and Incentives)</a:t>
            </a:r>
          </a:p>
          <a:p>
            <a:pPr marL="571500" indent="-571500" eaLnBrk="1" fontAlgn="auto" hangingPunct="1">
              <a:spcAft>
                <a:spcPts val="0"/>
              </a:spcAft>
              <a:buFont typeface="Wingdings" pitchFamily="2" charset="2"/>
              <a:buAutoNum type="arabicPeriod"/>
              <a:defRPr/>
            </a:pPr>
            <a:r>
              <a:rPr lang="en-GB" sz="2800" dirty="0" smtClean="0">
                <a:solidFill>
                  <a:schemeClr val="accent3">
                    <a:lumMod val="50000"/>
                  </a:schemeClr>
                </a:solidFill>
              </a:rPr>
              <a:t>Personal Selling/Interpersonal Communication</a:t>
            </a:r>
          </a:p>
          <a:p>
            <a:pPr marL="571500" indent="-571500" eaLnBrk="1" fontAlgn="auto" hangingPunct="1">
              <a:spcAft>
                <a:spcPts val="0"/>
              </a:spcAft>
              <a:buFont typeface="Wingdings" pitchFamily="2" charset="2"/>
              <a:buAutoNum type="arabicPeriod"/>
              <a:defRPr/>
            </a:pPr>
            <a:r>
              <a:rPr lang="en-GB" sz="2800" dirty="0" smtClean="0">
                <a:solidFill>
                  <a:schemeClr val="accent3">
                    <a:lumMod val="50000"/>
                  </a:schemeClr>
                </a:solidFill>
              </a:rPr>
              <a:t>Point-of- Service Promotion</a:t>
            </a:r>
            <a:endParaRPr lang="en-US" sz="2800" dirty="0" smtClean="0">
              <a:solidFill>
                <a:schemeClr val="accent3">
                  <a:lumMod val="50000"/>
                </a:schemeClr>
              </a:solidFill>
            </a:endParaRPr>
          </a:p>
        </p:txBody>
      </p:sp>
      <p:pic>
        <p:nvPicPr>
          <p:cNvPr id="14340" name="Picture 3"/>
          <p:cNvPicPr>
            <a:picLocks noChangeAspect="1" noChangeArrowheads="1"/>
          </p:cNvPicPr>
          <p:nvPr/>
        </p:nvPicPr>
        <p:blipFill>
          <a:blip r:embed="rId3" cstate="print"/>
          <a:srcRect/>
          <a:stretch>
            <a:fillRect/>
          </a:stretch>
        </p:blipFill>
        <p:spPr bwMode="auto">
          <a:xfrm>
            <a:off x="0" y="0"/>
            <a:ext cx="11239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a:xfrm>
            <a:off x="1066800" y="1219200"/>
            <a:ext cx="7772400" cy="533400"/>
          </a:xfrm>
        </p:spPr>
        <p:txBody>
          <a:bodyPr/>
          <a:lstStyle/>
          <a:p>
            <a:r>
              <a:rPr lang="en-GB" sz="2400" b="1" smtClean="0"/>
              <a:t>Group Activity</a:t>
            </a:r>
            <a:endParaRPr lang="en-US" sz="2400" b="1" smtClean="0"/>
          </a:p>
        </p:txBody>
      </p:sp>
      <p:grpSp>
        <p:nvGrpSpPr>
          <p:cNvPr id="3075" name="Group 28"/>
          <p:cNvGrpSpPr>
            <a:grpSpLocks/>
          </p:cNvGrpSpPr>
          <p:nvPr/>
        </p:nvGrpSpPr>
        <p:grpSpPr bwMode="auto">
          <a:xfrm>
            <a:off x="0" y="0"/>
            <a:ext cx="9144000" cy="1295400"/>
            <a:chOff x="0" y="0"/>
            <a:chExt cx="5760" cy="1104"/>
          </a:xfrm>
        </p:grpSpPr>
        <p:pic>
          <p:nvPicPr>
            <p:cNvPr id="3077" name="Picture 29"/>
            <p:cNvPicPr>
              <a:picLocks noChangeAspect="1" noChangeArrowheads="1"/>
            </p:cNvPicPr>
            <p:nvPr/>
          </p:nvPicPr>
          <p:blipFill>
            <a:blip r:embed="rId3" cstate="print"/>
            <a:srcRect/>
            <a:stretch>
              <a:fillRect/>
            </a:stretch>
          </p:blipFill>
          <p:spPr bwMode="auto">
            <a:xfrm>
              <a:off x="0" y="0"/>
              <a:ext cx="5760" cy="1011"/>
            </a:xfrm>
            <a:prstGeom prst="rect">
              <a:avLst/>
            </a:prstGeom>
            <a:noFill/>
            <a:ln w="9525">
              <a:noFill/>
              <a:miter lim="800000"/>
              <a:headEnd/>
              <a:tailEnd/>
            </a:ln>
          </p:spPr>
        </p:pic>
        <p:sp>
          <p:nvSpPr>
            <p:cNvPr id="3078" name="Rectangle 30"/>
            <p:cNvSpPr>
              <a:spLocks noChangeArrowheads="1"/>
            </p:cNvSpPr>
            <p:nvPr/>
          </p:nvSpPr>
          <p:spPr bwMode="auto">
            <a:xfrm>
              <a:off x="0" y="1008"/>
              <a:ext cx="5760" cy="96"/>
            </a:xfrm>
            <a:prstGeom prst="rect">
              <a:avLst/>
            </a:prstGeom>
            <a:solidFill>
              <a:srgbClr val="FFBC17"/>
            </a:solidFill>
            <a:ln w="9525">
              <a:noFill/>
              <a:miter lim="800000"/>
              <a:headEnd/>
              <a:tailEnd/>
            </a:ln>
          </p:spPr>
          <p:txBody>
            <a:bodyPr wrap="none" anchor="ctr"/>
            <a:lstStyle/>
            <a:p>
              <a:endParaRPr lang="en-US">
                <a:latin typeface="Calibri" pitchFamily="34" charset="0"/>
              </a:endParaRPr>
            </a:p>
          </p:txBody>
        </p:sp>
      </p:grpSp>
      <p:sp>
        <p:nvSpPr>
          <p:cNvPr id="3076" name="Rectangle 3"/>
          <p:cNvSpPr txBox="1">
            <a:spLocks noChangeArrowheads="1"/>
          </p:cNvSpPr>
          <p:nvPr/>
        </p:nvSpPr>
        <p:spPr bwMode="auto">
          <a:xfrm>
            <a:off x="914400" y="1828800"/>
            <a:ext cx="8001000" cy="4876800"/>
          </a:xfrm>
          <a:prstGeom prst="rect">
            <a:avLst/>
          </a:prstGeom>
          <a:noFill/>
          <a:ln w="9525">
            <a:noFill/>
            <a:miter lim="800000"/>
            <a:headEnd/>
            <a:tailEnd/>
          </a:ln>
        </p:spPr>
        <p:txBody>
          <a:bodyPr/>
          <a:lstStyle/>
          <a:p>
            <a:r>
              <a:rPr lang="en-US" dirty="0">
                <a:latin typeface="Calibri" pitchFamily="34" charset="0"/>
              </a:rPr>
              <a:t> </a:t>
            </a:r>
          </a:p>
          <a:p>
            <a:pPr>
              <a:buFont typeface="Wingdings" pitchFamily="2" charset="2"/>
              <a:buChar char="q"/>
            </a:pPr>
            <a:r>
              <a:rPr lang="en-US" sz="1700" dirty="0">
                <a:latin typeface="Calibri" pitchFamily="34" charset="0"/>
              </a:rPr>
              <a:t>In your groups, brainstorm and fill in the table on the next slide</a:t>
            </a:r>
          </a:p>
          <a:p>
            <a:pPr>
              <a:buFont typeface="Wingdings" pitchFamily="2" charset="2"/>
              <a:buChar char="q"/>
            </a:pPr>
            <a:endParaRPr lang="en-US" sz="1700" dirty="0">
              <a:latin typeface="Calibri" pitchFamily="34" charset="0"/>
            </a:endParaRPr>
          </a:p>
          <a:p>
            <a:pPr>
              <a:buFont typeface="Wingdings" pitchFamily="2" charset="2"/>
              <a:buChar char="q"/>
            </a:pPr>
            <a:r>
              <a:rPr lang="en-US" sz="1700" dirty="0">
                <a:latin typeface="Calibri" pitchFamily="34" charset="0"/>
              </a:rPr>
              <a:t>First think about the actual situation in the communities you come from and then try and identify potential target groups in your communities. List them on the table. Try and recall those whom we have listed under “Who can use it?” slide in the Male Condom presentation and on the Female condom brochure</a:t>
            </a:r>
          </a:p>
          <a:p>
            <a:pPr>
              <a:buFont typeface="Wingdings" pitchFamily="2" charset="2"/>
              <a:buChar char="q"/>
            </a:pPr>
            <a:endParaRPr lang="en-US" sz="1700" dirty="0">
              <a:latin typeface="Calibri" pitchFamily="34" charset="0"/>
            </a:endParaRPr>
          </a:p>
          <a:p>
            <a:pPr>
              <a:buFont typeface="Wingdings" pitchFamily="2" charset="2"/>
              <a:buChar char="q"/>
            </a:pPr>
            <a:r>
              <a:rPr lang="en-US" sz="1700" dirty="0">
                <a:latin typeface="Calibri" pitchFamily="34" charset="0"/>
              </a:rPr>
              <a:t>List the barriers that may need to be overcome in order to successfully promote condoms to the target groups on your list</a:t>
            </a:r>
          </a:p>
          <a:p>
            <a:pPr>
              <a:buFont typeface="Wingdings" pitchFamily="2" charset="2"/>
              <a:buChar char="q"/>
            </a:pPr>
            <a:endParaRPr lang="en-US" sz="1700" dirty="0">
              <a:latin typeface="Calibri" pitchFamily="34" charset="0"/>
            </a:endParaRPr>
          </a:p>
          <a:p>
            <a:pPr>
              <a:buFont typeface="Wingdings" pitchFamily="2" charset="2"/>
              <a:buChar char="q"/>
            </a:pPr>
            <a:r>
              <a:rPr lang="en-US" sz="1700" dirty="0">
                <a:latin typeface="Calibri" pitchFamily="34" charset="0"/>
              </a:rPr>
              <a:t>Also brainstorm on the strategies that you will use to appeal to each target group</a:t>
            </a:r>
          </a:p>
          <a:p>
            <a:endParaRPr lang="en-US" sz="1700"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098" name="Group 8"/>
          <p:cNvGrpSpPr>
            <a:grpSpLocks/>
          </p:cNvGrpSpPr>
          <p:nvPr/>
        </p:nvGrpSpPr>
        <p:grpSpPr bwMode="auto">
          <a:xfrm>
            <a:off x="0" y="0"/>
            <a:ext cx="9144000" cy="1295400"/>
            <a:chOff x="0" y="0"/>
            <a:chExt cx="5760" cy="1104"/>
          </a:xfrm>
        </p:grpSpPr>
        <p:pic>
          <p:nvPicPr>
            <p:cNvPr id="4125" name="Picture 9"/>
            <p:cNvPicPr>
              <a:picLocks noChangeAspect="1" noChangeArrowheads="1"/>
            </p:cNvPicPr>
            <p:nvPr/>
          </p:nvPicPr>
          <p:blipFill>
            <a:blip r:embed="rId3" cstate="print"/>
            <a:srcRect/>
            <a:stretch>
              <a:fillRect/>
            </a:stretch>
          </p:blipFill>
          <p:spPr bwMode="auto">
            <a:xfrm>
              <a:off x="0" y="0"/>
              <a:ext cx="5760" cy="1011"/>
            </a:xfrm>
            <a:prstGeom prst="rect">
              <a:avLst/>
            </a:prstGeom>
            <a:noFill/>
            <a:ln w="9525">
              <a:noFill/>
              <a:miter lim="800000"/>
              <a:headEnd/>
              <a:tailEnd/>
            </a:ln>
          </p:spPr>
        </p:pic>
        <p:sp>
          <p:nvSpPr>
            <p:cNvPr id="4126" name="Rectangle 10"/>
            <p:cNvSpPr>
              <a:spLocks noChangeArrowheads="1"/>
            </p:cNvSpPr>
            <p:nvPr/>
          </p:nvSpPr>
          <p:spPr bwMode="auto">
            <a:xfrm>
              <a:off x="0" y="1008"/>
              <a:ext cx="5760" cy="96"/>
            </a:xfrm>
            <a:prstGeom prst="rect">
              <a:avLst/>
            </a:prstGeom>
            <a:solidFill>
              <a:srgbClr val="FFBC17"/>
            </a:solidFill>
            <a:ln w="9525">
              <a:noFill/>
              <a:miter lim="800000"/>
              <a:headEnd/>
              <a:tailEnd/>
            </a:ln>
          </p:spPr>
          <p:txBody>
            <a:bodyPr wrap="none" anchor="ctr"/>
            <a:lstStyle/>
            <a:p>
              <a:endParaRPr lang="en-US">
                <a:latin typeface="Calibri" pitchFamily="34" charset="0"/>
              </a:endParaRPr>
            </a:p>
          </p:txBody>
        </p:sp>
      </p:grpSp>
      <p:graphicFrame>
        <p:nvGraphicFramePr>
          <p:cNvPr id="10" name="Content Placeholder 9"/>
          <p:cNvGraphicFramePr>
            <a:graphicFrameLocks noGrp="1"/>
          </p:cNvGraphicFramePr>
          <p:nvPr>
            <p:ph idx="1"/>
          </p:nvPr>
        </p:nvGraphicFramePr>
        <p:xfrm>
          <a:off x="1371600" y="1752600"/>
          <a:ext cx="7313613" cy="3960373"/>
        </p:xfrm>
        <a:graphic>
          <a:graphicData uri="http://schemas.openxmlformats.org/drawingml/2006/table">
            <a:tbl>
              <a:tblPr firstRow="1" bandRow="1">
                <a:tableStyleId>{5C22544A-7EE6-4342-B048-85BDC9FD1C3A}</a:tableStyleId>
              </a:tblPr>
              <a:tblGrid>
                <a:gridCol w="2437871"/>
                <a:gridCol w="2437871"/>
                <a:gridCol w="2437871"/>
              </a:tblGrid>
              <a:tr h="1295401">
                <a:tc>
                  <a:txBody>
                    <a:bodyPr/>
                    <a:lstStyle/>
                    <a:p>
                      <a:r>
                        <a:rPr lang="en-US" dirty="0" smtClean="0"/>
                        <a:t>POSSIBLE TARGET AUDIENCES</a:t>
                      </a:r>
                      <a:endParaRPr lang="en-US" dirty="0"/>
                    </a:p>
                  </a:txBody>
                  <a:tcPr/>
                </a:tc>
                <a:tc>
                  <a:txBody>
                    <a:bodyPr/>
                    <a:lstStyle/>
                    <a:p>
                      <a:r>
                        <a:rPr lang="en-US" dirty="0" smtClean="0"/>
                        <a:t>POSSIBLE BARRIERS TO CONDOM USE</a:t>
                      </a:r>
                      <a:endParaRPr lang="en-US" dirty="0"/>
                    </a:p>
                  </a:txBody>
                  <a:tcPr/>
                </a:tc>
                <a:tc>
                  <a:txBody>
                    <a:bodyPr/>
                    <a:lstStyle/>
                    <a:p>
                      <a:r>
                        <a:rPr lang="en-US" dirty="0" smtClean="0"/>
                        <a:t>STRATEGIES &amp; INFORMATION TO OVERCOME BARRIERS</a:t>
                      </a:r>
                      <a:endParaRPr lang="en-US" dirty="0"/>
                    </a:p>
                  </a:txBody>
                  <a:tcPr/>
                </a:tc>
              </a:tr>
              <a:tr h="666243">
                <a:tc>
                  <a:txBody>
                    <a:bodyPr/>
                    <a:lstStyle/>
                    <a:p>
                      <a:endParaRPr lang="en-US"/>
                    </a:p>
                  </a:txBody>
                  <a:tcPr/>
                </a:tc>
                <a:tc>
                  <a:txBody>
                    <a:bodyPr/>
                    <a:lstStyle/>
                    <a:p>
                      <a:endParaRPr lang="en-US"/>
                    </a:p>
                  </a:txBody>
                  <a:tcPr/>
                </a:tc>
                <a:tc>
                  <a:txBody>
                    <a:bodyPr/>
                    <a:lstStyle/>
                    <a:p>
                      <a:endParaRPr lang="en-US"/>
                    </a:p>
                  </a:txBody>
                  <a:tcPr/>
                </a:tc>
              </a:tr>
              <a:tr h="666243">
                <a:tc>
                  <a:txBody>
                    <a:bodyPr/>
                    <a:lstStyle/>
                    <a:p>
                      <a:endParaRPr lang="en-US" dirty="0"/>
                    </a:p>
                  </a:txBody>
                  <a:tcPr/>
                </a:tc>
                <a:tc>
                  <a:txBody>
                    <a:bodyPr/>
                    <a:lstStyle/>
                    <a:p>
                      <a:endParaRPr lang="en-US"/>
                    </a:p>
                  </a:txBody>
                  <a:tcPr/>
                </a:tc>
                <a:tc>
                  <a:txBody>
                    <a:bodyPr/>
                    <a:lstStyle/>
                    <a:p>
                      <a:endParaRPr lang="en-US"/>
                    </a:p>
                  </a:txBody>
                  <a:tcPr/>
                </a:tc>
              </a:tr>
              <a:tr h="666243">
                <a:tc>
                  <a:txBody>
                    <a:bodyPr/>
                    <a:lstStyle/>
                    <a:p>
                      <a:endParaRPr lang="en-US"/>
                    </a:p>
                  </a:txBody>
                  <a:tcPr/>
                </a:tc>
                <a:tc>
                  <a:txBody>
                    <a:bodyPr/>
                    <a:lstStyle/>
                    <a:p>
                      <a:endParaRPr lang="en-US" dirty="0"/>
                    </a:p>
                  </a:txBody>
                  <a:tcPr/>
                </a:tc>
                <a:tc>
                  <a:txBody>
                    <a:bodyPr/>
                    <a:lstStyle/>
                    <a:p>
                      <a:endParaRPr lang="en-US"/>
                    </a:p>
                  </a:txBody>
                  <a:tcPr/>
                </a:tc>
              </a:tr>
              <a:tr h="666243">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a:xfrm>
            <a:off x="1066800" y="1219200"/>
            <a:ext cx="7772400" cy="533400"/>
          </a:xfrm>
        </p:spPr>
        <p:txBody>
          <a:bodyPr/>
          <a:lstStyle/>
          <a:p>
            <a:r>
              <a:rPr lang="en-GB" sz="2400" b="1" smtClean="0"/>
              <a:t>Talking to the community</a:t>
            </a:r>
            <a:endParaRPr lang="en-US" sz="2400" b="1" smtClean="0"/>
          </a:p>
        </p:txBody>
      </p:sp>
      <p:grpSp>
        <p:nvGrpSpPr>
          <p:cNvPr id="5123" name="Group 28"/>
          <p:cNvGrpSpPr>
            <a:grpSpLocks/>
          </p:cNvGrpSpPr>
          <p:nvPr/>
        </p:nvGrpSpPr>
        <p:grpSpPr bwMode="auto">
          <a:xfrm>
            <a:off x="0" y="0"/>
            <a:ext cx="9144000" cy="1295400"/>
            <a:chOff x="0" y="0"/>
            <a:chExt cx="5760" cy="1104"/>
          </a:xfrm>
        </p:grpSpPr>
        <p:pic>
          <p:nvPicPr>
            <p:cNvPr id="5125" name="Picture 29"/>
            <p:cNvPicPr>
              <a:picLocks noChangeAspect="1" noChangeArrowheads="1"/>
            </p:cNvPicPr>
            <p:nvPr/>
          </p:nvPicPr>
          <p:blipFill>
            <a:blip r:embed="rId3" cstate="print"/>
            <a:srcRect/>
            <a:stretch>
              <a:fillRect/>
            </a:stretch>
          </p:blipFill>
          <p:spPr bwMode="auto">
            <a:xfrm>
              <a:off x="0" y="0"/>
              <a:ext cx="5760" cy="1011"/>
            </a:xfrm>
            <a:prstGeom prst="rect">
              <a:avLst/>
            </a:prstGeom>
            <a:noFill/>
            <a:ln w="9525">
              <a:noFill/>
              <a:miter lim="800000"/>
              <a:headEnd/>
              <a:tailEnd/>
            </a:ln>
          </p:spPr>
        </p:pic>
        <p:sp>
          <p:nvSpPr>
            <p:cNvPr id="5126" name="Rectangle 30"/>
            <p:cNvSpPr>
              <a:spLocks noChangeArrowheads="1"/>
            </p:cNvSpPr>
            <p:nvPr/>
          </p:nvSpPr>
          <p:spPr bwMode="auto">
            <a:xfrm>
              <a:off x="0" y="1008"/>
              <a:ext cx="5760" cy="96"/>
            </a:xfrm>
            <a:prstGeom prst="rect">
              <a:avLst/>
            </a:prstGeom>
            <a:solidFill>
              <a:srgbClr val="FFBC17"/>
            </a:solidFill>
            <a:ln w="9525">
              <a:noFill/>
              <a:miter lim="800000"/>
              <a:headEnd/>
              <a:tailEnd/>
            </a:ln>
          </p:spPr>
          <p:txBody>
            <a:bodyPr wrap="none" anchor="ctr"/>
            <a:lstStyle/>
            <a:p>
              <a:endParaRPr lang="en-US">
                <a:latin typeface="Calibri" pitchFamily="34" charset="0"/>
              </a:endParaRPr>
            </a:p>
          </p:txBody>
        </p:sp>
      </p:grpSp>
      <p:sp>
        <p:nvSpPr>
          <p:cNvPr id="5124" name="Rectangle 3"/>
          <p:cNvSpPr txBox="1">
            <a:spLocks noChangeArrowheads="1"/>
          </p:cNvSpPr>
          <p:nvPr/>
        </p:nvSpPr>
        <p:spPr bwMode="auto">
          <a:xfrm>
            <a:off x="914400" y="1828800"/>
            <a:ext cx="8001000" cy="4876800"/>
          </a:xfrm>
          <a:prstGeom prst="rect">
            <a:avLst/>
          </a:prstGeom>
          <a:noFill/>
          <a:ln w="9525">
            <a:noFill/>
            <a:miter lim="800000"/>
            <a:headEnd/>
            <a:tailEnd/>
          </a:ln>
        </p:spPr>
        <p:txBody>
          <a:bodyPr/>
          <a:lstStyle/>
          <a:p>
            <a:r>
              <a:rPr lang="en-US">
                <a:latin typeface="Calibri" pitchFamily="34" charset="0"/>
              </a:rPr>
              <a:t> </a:t>
            </a:r>
          </a:p>
          <a:p>
            <a:pPr>
              <a:buFont typeface="Wingdings" pitchFamily="2" charset="2"/>
              <a:buChar char="q"/>
            </a:pPr>
            <a:r>
              <a:rPr lang="en-US" sz="2400">
                <a:latin typeface="Calibri" pitchFamily="34" charset="0"/>
              </a:rPr>
              <a:t>Gauging community attitudes to condoms</a:t>
            </a:r>
          </a:p>
          <a:p>
            <a:r>
              <a:rPr lang="en-US" sz="1700">
                <a:latin typeface="Calibri" pitchFamily="34" charset="0"/>
              </a:rPr>
              <a:t>   - is public discussion of safer sex and condoms socially acceptable in your community? If not, what does that mean for your work as a CD</a:t>
            </a:r>
          </a:p>
          <a:p>
            <a:r>
              <a:rPr lang="en-US" sz="1700">
                <a:latin typeface="Calibri" pitchFamily="34" charset="0"/>
              </a:rPr>
              <a:t>   - Have any public, community or religious leaders spoken out publicly about the need for HIV prevention? What does this mean for your work as CD?</a:t>
            </a:r>
          </a:p>
          <a:p>
            <a:r>
              <a:rPr lang="en-US" sz="1700">
                <a:latin typeface="Calibri" pitchFamily="34" charset="0"/>
              </a:rPr>
              <a:t>   - Have they spoken out against condoms? What does this mean for your work as CD?</a:t>
            </a:r>
          </a:p>
          <a:p>
            <a:r>
              <a:rPr lang="en-US" sz="1700">
                <a:latin typeface="Calibri" pitchFamily="34" charset="0"/>
              </a:rPr>
              <a:t>   - Do you need support of the community leadership to be a successful CD? If so what do you need to do to gain this support? How?</a:t>
            </a:r>
          </a:p>
          <a:p>
            <a:r>
              <a:rPr lang="en-US" sz="1700">
                <a:latin typeface="Calibri" pitchFamily="34" charset="0"/>
              </a:rPr>
              <a:t>   - If religious and community leaders express negative attitudes toward condom use, what is their reasoning? Can their attitude be influenced? How?</a:t>
            </a:r>
          </a:p>
          <a:p>
            <a:pPr>
              <a:buFont typeface="Wingdings" pitchFamily="2" charset="2"/>
              <a:buChar char="q"/>
            </a:pPr>
            <a:endParaRPr lang="en-US" sz="170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9"/>
          <p:cNvSpPr>
            <a:spLocks noGrp="1" noChangeArrowheads="1"/>
          </p:cNvSpPr>
          <p:nvPr>
            <p:ph type="title"/>
          </p:nvPr>
        </p:nvSpPr>
        <p:spPr>
          <a:xfrm>
            <a:off x="1066800" y="1219200"/>
            <a:ext cx="7772400" cy="533400"/>
          </a:xfrm>
        </p:spPr>
        <p:txBody>
          <a:bodyPr/>
          <a:lstStyle/>
          <a:p>
            <a:r>
              <a:rPr lang="en-GB" sz="2400" b="1" smtClean="0"/>
              <a:t>Talking to the community</a:t>
            </a:r>
            <a:endParaRPr lang="en-US" sz="2400" b="1" smtClean="0"/>
          </a:p>
        </p:txBody>
      </p:sp>
      <p:grpSp>
        <p:nvGrpSpPr>
          <p:cNvPr id="6147" name="Group 28"/>
          <p:cNvGrpSpPr>
            <a:grpSpLocks/>
          </p:cNvGrpSpPr>
          <p:nvPr/>
        </p:nvGrpSpPr>
        <p:grpSpPr bwMode="auto">
          <a:xfrm>
            <a:off x="0" y="0"/>
            <a:ext cx="9144000" cy="1295400"/>
            <a:chOff x="0" y="0"/>
            <a:chExt cx="5760" cy="1104"/>
          </a:xfrm>
        </p:grpSpPr>
        <p:pic>
          <p:nvPicPr>
            <p:cNvPr id="6149" name="Picture 29"/>
            <p:cNvPicPr>
              <a:picLocks noChangeAspect="1" noChangeArrowheads="1"/>
            </p:cNvPicPr>
            <p:nvPr/>
          </p:nvPicPr>
          <p:blipFill>
            <a:blip r:embed="rId3" cstate="print"/>
            <a:srcRect/>
            <a:stretch>
              <a:fillRect/>
            </a:stretch>
          </p:blipFill>
          <p:spPr bwMode="auto">
            <a:xfrm>
              <a:off x="0" y="0"/>
              <a:ext cx="5760" cy="1011"/>
            </a:xfrm>
            <a:prstGeom prst="rect">
              <a:avLst/>
            </a:prstGeom>
            <a:noFill/>
            <a:ln w="9525">
              <a:noFill/>
              <a:miter lim="800000"/>
              <a:headEnd/>
              <a:tailEnd/>
            </a:ln>
          </p:spPr>
        </p:pic>
        <p:sp>
          <p:nvSpPr>
            <p:cNvPr id="6150" name="Rectangle 30"/>
            <p:cNvSpPr>
              <a:spLocks noChangeArrowheads="1"/>
            </p:cNvSpPr>
            <p:nvPr/>
          </p:nvSpPr>
          <p:spPr bwMode="auto">
            <a:xfrm>
              <a:off x="0" y="1008"/>
              <a:ext cx="5760" cy="96"/>
            </a:xfrm>
            <a:prstGeom prst="rect">
              <a:avLst/>
            </a:prstGeom>
            <a:solidFill>
              <a:srgbClr val="FFBC17"/>
            </a:solidFill>
            <a:ln w="9525">
              <a:noFill/>
              <a:miter lim="800000"/>
              <a:headEnd/>
              <a:tailEnd/>
            </a:ln>
          </p:spPr>
          <p:txBody>
            <a:bodyPr wrap="none" anchor="ctr"/>
            <a:lstStyle/>
            <a:p>
              <a:endParaRPr lang="en-US">
                <a:latin typeface="Calibri" pitchFamily="34" charset="0"/>
              </a:endParaRPr>
            </a:p>
          </p:txBody>
        </p:sp>
      </p:grpSp>
      <p:sp>
        <p:nvSpPr>
          <p:cNvPr id="6148" name="Rectangle 3"/>
          <p:cNvSpPr txBox="1">
            <a:spLocks noChangeArrowheads="1"/>
          </p:cNvSpPr>
          <p:nvPr/>
        </p:nvSpPr>
        <p:spPr bwMode="auto">
          <a:xfrm>
            <a:off x="914400" y="1828800"/>
            <a:ext cx="8001000" cy="4876800"/>
          </a:xfrm>
          <a:prstGeom prst="rect">
            <a:avLst/>
          </a:prstGeom>
          <a:noFill/>
          <a:ln w="9525">
            <a:noFill/>
            <a:miter lim="800000"/>
            <a:headEnd/>
            <a:tailEnd/>
          </a:ln>
        </p:spPr>
        <p:txBody>
          <a:bodyPr/>
          <a:lstStyle/>
          <a:p>
            <a:r>
              <a:rPr lang="en-US">
                <a:latin typeface="Calibri" pitchFamily="34" charset="0"/>
              </a:rPr>
              <a:t> </a:t>
            </a:r>
          </a:p>
          <a:p>
            <a:pPr>
              <a:buFont typeface="Wingdings" pitchFamily="2" charset="2"/>
              <a:buChar char="q"/>
            </a:pPr>
            <a:r>
              <a:rPr lang="en-US" sz="2400">
                <a:latin typeface="Calibri" pitchFamily="34" charset="0"/>
              </a:rPr>
              <a:t>Responding to barriers to condom use</a:t>
            </a:r>
          </a:p>
          <a:p>
            <a:r>
              <a:rPr lang="en-US" sz="1700">
                <a:latin typeface="Calibri" pitchFamily="34" charset="0"/>
              </a:rPr>
              <a:t>   - </a:t>
            </a:r>
            <a:r>
              <a:rPr lang="en-US" sz="2000">
                <a:latin typeface="Calibri" pitchFamily="34" charset="0"/>
              </a:rPr>
              <a:t>what do you think your peers will say about the fact that you are distributing condoms? What will you say?</a:t>
            </a:r>
          </a:p>
          <a:p>
            <a:pPr>
              <a:buFontTx/>
              <a:buChar char="-"/>
            </a:pPr>
            <a:r>
              <a:rPr lang="en-US" sz="2000">
                <a:latin typeface="Calibri" pitchFamily="34" charset="0"/>
              </a:rPr>
              <a:t>What do you think your family will say about the fact that you are distributing condoms? How will you respond? What will you say?</a:t>
            </a:r>
          </a:p>
          <a:p>
            <a:pPr>
              <a:buFontTx/>
              <a:buChar char="-"/>
            </a:pPr>
            <a:r>
              <a:rPr lang="en-US" sz="2000">
                <a:latin typeface="Calibri" pitchFamily="34" charset="0"/>
              </a:rPr>
              <a:t>What do you think religious leaders will say? Will different religious leaders have different reactions and opinions? How will you respond? What will you say? </a:t>
            </a:r>
          </a:p>
          <a:p>
            <a:pPr>
              <a:buFontTx/>
              <a:buChar char="-"/>
            </a:pPr>
            <a:r>
              <a:rPr lang="en-US" sz="2000">
                <a:latin typeface="Calibri" pitchFamily="34" charset="0"/>
              </a:rPr>
              <a:t>Who are the gatekeepers in your community? List. Will you need to talk to them about distribution of condoms? What do you think their reactions and opinions will be? How will you respond? What will you say? </a:t>
            </a:r>
          </a:p>
          <a:p>
            <a:pPr>
              <a:buFont typeface="Wingdings" pitchFamily="2" charset="2"/>
              <a:buChar char="q"/>
            </a:pPr>
            <a:endParaRPr lang="en-US" sz="170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1524000"/>
            <a:ext cx="7924800" cy="1143000"/>
          </a:xfrm>
        </p:spPr>
        <p:txBody>
          <a:bodyPr/>
          <a:lstStyle/>
          <a:p>
            <a:r>
              <a:rPr lang="en-US" sz="3200" b="1" smtClean="0"/>
              <a:t>Roles and responsibilities of a Condom Distributor</a:t>
            </a:r>
          </a:p>
        </p:txBody>
      </p:sp>
      <p:sp>
        <p:nvSpPr>
          <p:cNvPr id="7171" name="Rectangle 3"/>
          <p:cNvSpPr>
            <a:spLocks noGrp="1" noChangeArrowheads="1"/>
          </p:cNvSpPr>
          <p:nvPr>
            <p:ph type="body" idx="1"/>
          </p:nvPr>
        </p:nvSpPr>
        <p:spPr>
          <a:xfrm>
            <a:off x="457200" y="2819400"/>
            <a:ext cx="8229600" cy="4038600"/>
          </a:xfrm>
        </p:spPr>
        <p:txBody>
          <a:bodyPr/>
          <a:lstStyle/>
          <a:p>
            <a:pPr>
              <a:lnSpc>
                <a:spcPct val="80000"/>
              </a:lnSpc>
            </a:pPr>
            <a:endParaRPr lang="en-US" sz="1900" smtClean="0"/>
          </a:p>
          <a:p>
            <a:pPr>
              <a:lnSpc>
                <a:spcPct val="80000"/>
              </a:lnSpc>
            </a:pPr>
            <a:endParaRPr lang="en-US" sz="1900" smtClean="0"/>
          </a:p>
          <a:p>
            <a:pPr>
              <a:lnSpc>
                <a:spcPct val="80000"/>
              </a:lnSpc>
            </a:pPr>
            <a:endParaRPr lang="en-US" sz="1900" smtClean="0"/>
          </a:p>
          <a:p>
            <a:pPr>
              <a:lnSpc>
                <a:spcPct val="80000"/>
              </a:lnSpc>
            </a:pPr>
            <a:r>
              <a:rPr lang="en-US" smtClean="0"/>
              <a:t>Brainstorm</a:t>
            </a:r>
          </a:p>
          <a:p>
            <a:pPr>
              <a:lnSpc>
                <a:spcPct val="80000"/>
              </a:lnSpc>
              <a:buFont typeface="Arial" charset="0"/>
              <a:buNone/>
            </a:pPr>
            <a:r>
              <a:rPr lang="en-US" smtClean="0"/>
              <a:t>	- What do you think are the roles and responsibilities of a CD?</a:t>
            </a:r>
          </a:p>
        </p:txBody>
      </p:sp>
      <p:grpSp>
        <p:nvGrpSpPr>
          <p:cNvPr id="7172" name="Group 8"/>
          <p:cNvGrpSpPr>
            <a:grpSpLocks/>
          </p:cNvGrpSpPr>
          <p:nvPr/>
        </p:nvGrpSpPr>
        <p:grpSpPr bwMode="auto">
          <a:xfrm>
            <a:off x="0" y="0"/>
            <a:ext cx="9144000" cy="1295400"/>
            <a:chOff x="0" y="0"/>
            <a:chExt cx="5760" cy="1104"/>
          </a:xfrm>
        </p:grpSpPr>
        <p:pic>
          <p:nvPicPr>
            <p:cNvPr id="7173" name="Picture 9"/>
            <p:cNvPicPr>
              <a:picLocks noChangeAspect="1" noChangeArrowheads="1"/>
            </p:cNvPicPr>
            <p:nvPr/>
          </p:nvPicPr>
          <p:blipFill>
            <a:blip r:embed="rId3" cstate="print"/>
            <a:srcRect/>
            <a:stretch>
              <a:fillRect/>
            </a:stretch>
          </p:blipFill>
          <p:spPr bwMode="auto">
            <a:xfrm>
              <a:off x="0" y="0"/>
              <a:ext cx="5760" cy="1011"/>
            </a:xfrm>
            <a:prstGeom prst="rect">
              <a:avLst/>
            </a:prstGeom>
            <a:noFill/>
            <a:ln w="9525">
              <a:noFill/>
              <a:miter lim="800000"/>
              <a:headEnd/>
              <a:tailEnd/>
            </a:ln>
          </p:spPr>
        </p:pic>
        <p:sp>
          <p:nvSpPr>
            <p:cNvPr id="7174" name="Rectangle 10"/>
            <p:cNvSpPr>
              <a:spLocks noChangeArrowheads="1"/>
            </p:cNvSpPr>
            <p:nvPr/>
          </p:nvSpPr>
          <p:spPr bwMode="auto">
            <a:xfrm>
              <a:off x="0" y="1008"/>
              <a:ext cx="5760" cy="96"/>
            </a:xfrm>
            <a:prstGeom prst="rect">
              <a:avLst/>
            </a:prstGeom>
            <a:solidFill>
              <a:srgbClr val="FFBC17"/>
            </a:solidFill>
            <a:ln w="9525">
              <a:noFill/>
              <a:miter lim="800000"/>
              <a:headEnd/>
              <a:tailEnd/>
            </a:ln>
          </p:spPr>
          <p:txBody>
            <a:bodyPr wrap="none" anchor="ctr"/>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1371600"/>
            <a:ext cx="6781800" cy="685800"/>
          </a:xfrm>
        </p:spPr>
        <p:txBody>
          <a:bodyPr/>
          <a:lstStyle/>
          <a:p>
            <a:r>
              <a:rPr lang="en-US" sz="2800" b="1" smtClean="0"/>
              <a:t>Monitoring Condom Distribution work</a:t>
            </a:r>
          </a:p>
        </p:txBody>
      </p:sp>
      <p:sp>
        <p:nvSpPr>
          <p:cNvPr id="8195" name="Rectangle 3"/>
          <p:cNvSpPr>
            <a:spLocks noGrp="1" noChangeArrowheads="1"/>
          </p:cNvSpPr>
          <p:nvPr>
            <p:ph type="body" idx="1"/>
          </p:nvPr>
        </p:nvSpPr>
        <p:spPr>
          <a:xfrm>
            <a:off x="914400" y="2209800"/>
            <a:ext cx="7848600" cy="4419600"/>
          </a:xfrm>
        </p:spPr>
        <p:txBody>
          <a:bodyPr/>
          <a:lstStyle/>
          <a:p>
            <a:r>
              <a:rPr lang="en-US" sz="2500" dirty="0" smtClean="0">
                <a:latin typeface="Arial" charset="0"/>
              </a:rPr>
              <a:t>Two kinds of information that participants may need to record</a:t>
            </a:r>
          </a:p>
          <a:p>
            <a:pPr marL="457200" indent="-457200">
              <a:buFont typeface="+mj-lt"/>
              <a:buAutoNum type="arabicPeriod"/>
            </a:pPr>
            <a:r>
              <a:rPr lang="en-US" sz="2500" dirty="0" smtClean="0">
                <a:latin typeface="Arial" charset="0"/>
              </a:rPr>
              <a:t>Where they have distributed condoms?</a:t>
            </a:r>
          </a:p>
          <a:p>
            <a:pPr>
              <a:buFont typeface="Arial" charset="0"/>
              <a:buNone/>
            </a:pPr>
            <a:r>
              <a:rPr lang="en-US" sz="2500" dirty="0" smtClean="0">
                <a:latin typeface="Arial" charset="0"/>
              </a:rPr>
              <a:t>	What difficulties or questions or negative attitudes have come up?</a:t>
            </a:r>
          </a:p>
          <a:p>
            <a:pPr>
              <a:buFont typeface="Arial" charset="0"/>
              <a:buNone/>
            </a:pPr>
            <a:r>
              <a:rPr lang="en-US" sz="2500" dirty="0" smtClean="0">
                <a:latin typeface="Arial" charset="0"/>
              </a:rPr>
              <a:t>	Which clients will want more condom each week?</a:t>
            </a:r>
          </a:p>
          <a:p>
            <a:pPr>
              <a:buFont typeface="Arial" charset="0"/>
              <a:buNone/>
            </a:pPr>
            <a:r>
              <a:rPr lang="en-US" sz="2500" dirty="0" smtClean="0">
                <a:latin typeface="Arial" charset="0"/>
              </a:rPr>
              <a:t>	Which clients need more print information?</a:t>
            </a:r>
          </a:p>
          <a:p>
            <a:pPr>
              <a:buFont typeface="Wingdings" pitchFamily="2" charset="2"/>
              <a:buNone/>
            </a:pPr>
            <a:endParaRPr lang="en-US" sz="2500" dirty="0" smtClean="0">
              <a:latin typeface="Arial" charset="0"/>
            </a:endParaRPr>
          </a:p>
        </p:txBody>
      </p:sp>
      <p:sp>
        <p:nvSpPr>
          <p:cNvPr id="8196" name="Rectangle 4"/>
          <p:cNvSpPr>
            <a:spLocks noChangeArrowheads="1"/>
          </p:cNvSpPr>
          <p:nvPr/>
        </p:nvSpPr>
        <p:spPr bwMode="auto">
          <a:xfrm>
            <a:off x="685800" y="3276600"/>
            <a:ext cx="7924800" cy="396875"/>
          </a:xfrm>
          <a:prstGeom prst="rect">
            <a:avLst/>
          </a:prstGeom>
          <a:noFill/>
          <a:ln w="9525">
            <a:noFill/>
            <a:miter lim="800000"/>
            <a:headEnd/>
            <a:tailEnd/>
          </a:ln>
        </p:spPr>
        <p:txBody>
          <a:bodyPr>
            <a:spAutoFit/>
          </a:bodyPr>
          <a:lstStyle/>
          <a:p>
            <a:endParaRPr lang="en-US" sz="2000"/>
          </a:p>
        </p:txBody>
      </p:sp>
      <p:sp>
        <p:nvSpPr>
          <p:cNvPr id="8197" name="Text Box 13"/>
          <p:cNvSpPr txBox="1">
            <a:spLocks noChangeArrowheads="1"/>
          </p:cNvSpPr>
          <p:nvPr/>
        </p:nvSpPr>
        <p:spPr bwMode="auto">
          <a:xfrm>
            <a:off x="2424113" y="1184275"/>
            <a:ext cx="184150" cy="457200"/>
          </a:xfrm>
          <a:prstGeom prst="rect">
            <a:avLst/>
          </a:prstGeom>
          <a:noFill/>
          <a:ln w="9525">
            <a:noFill/>
            <a:miter lim="800000"/>
            <a:headEnd/>
            <a:tailEnd/>
          </a:ln>
        </p:spPr>
        <p:txBody>
          <a:bodyPr wrap="none">
            <a:spAutoFit/>
          </a:bodyPr>
          <a:lstStyle/>
          <a:p>
            <a:endParaRPr lang="en-AU" sz="2400">
              <a:latin typeface="Times New Roman" pitchFamily="18" charset="0"/>
            </a:endParaRPr>
          </a:p>
        </p:txBody>
      </p:sp>
      <p:grpSp>
        <p:nvGrpSpPr>
          <p:cNvPr id="8198" name="Group 28"/>
          <p:cNvGrpSpPr>
            <a:grpSpLocks/>
          </p:cNvGrpSpPr>
          <p:nvPr/>
        </p:nvGrpSpPr>
        <p:grpSpPr bwMode="auto">
          <a:xfrm>
            <a:off x="0" y="0"/>
            <a:ext cx="9144000" cy="1295400"/>
            <a:chOff x="0" y="0"/>
            <a:chExt cx="5760" cy="1104"/>
          </a:xfrm>
        </p:grpSpPr>
        <p:pic>
          <p:nvPicPr>
            <p:cNvPr id="8199" name="Picture 29"/>
            <p:cNvPicPr>
              <a:picLocks noChangeAspect="1" noChangeArrowheads="1"/>
            </p:cNvPicPr>
            <p:nvPr/>
          </p:nvPicPr>
          <p:blipFill>
            <a:blip r:embed="rId3" cstate="print"/>
            <a:srcRect/>
            <a:stretch>
              <a:fillRect/>
            </a:stretch>
          </p:blipFill>
          <p:spPr bwMode="auto">
            <a:xfrm>
              <a:off x="0" y="0"/>
              <a:ext cx="5760" cy="1011"/>
            </a:xfrm>
            <a:prstGeom prst="rect">
              <a:avLst/>
            </a:prstGeom>
            <a:noFill/>
            <a:ln w="9525">
              <a:noFill/>
              <a:miter lim="800000"/>
              <a:headEnd/>
              <a:tailEnd/>
            </a:ln>
          </p:spPr>
        </p:pic>
        <p:sp>
          <p:nvSpPr>
            <p:cNvPr id="8200" name="Rectangle 30"/>
            <p:cNvSpPr>
              <a:spLocks noChangeArrowheads="1"/>
            </p:cNvSpPr>
            <p:nvPr/>
          </p:nvSpPr>
          <p:spPr bwMode="auto">
            <a:xfrm>
              <a:off x="0" y="1008"/>
              <a:ext cx="5760" cy="96"/>
            </a:xfrm>
            <a:prstGeom prst="rect">
              <a:avLst/>
            </a:prstGeom>
            <a:solidFill>
              <a:srgbClr val="FFBC17"/>
            </a:solidFill>
            <a:ln w="9525">
              <a:noFill/>
              <a:miter lim="800000"/>
              <a:headEnd/>
              <a:tailEnd/>
            </a:ln>
          </p:spPr>
          <p:txBody>
            <a:bodyPr wrap="none" anchor="ctr"/>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1371600"/>
            <a:ext cx="6781800" cy="685800"/>
          </a:xfrm>
        </p:spPr>
        <p:txBody>
          <a:bodyPr/>
          <a:lstStyle/>
          <a:p>
            <a:r>
              <a:rPr lang="en-US" sz="2800" b="1" smtClean="0"/>
              <a:t>Monitoring Condom Distribution work</a:t>
            </a:r>
          </a:p>
        </p:txBody>
      </p:sp>
      <p:sp>
        <p:nvSpPr>
          <p:cNvPr id="9219" name="Rectangle 3"/>
          <p:cNvSpPr>
            <a:spLocks noGrp="1" noChangeArrowheads="1"/>
          </p:cNvSpPr>
          <p:nvPr>
            <p:ph type="body" idx="1"/>
          </p:nvPr>
        </p:nvSpPr>
        <p:spPr>
          <a:xfrm>
            <a:off x="914400" y="2209800"/>
            <a:ext cx="7848600" cy="4419600"/>
          </a:xfrm>
        </p:spPr>
        <p:txBody>
          <a:bodyPr/>
          <a:lstStyle/>
          <a:p>
            <a:pPr marL="457200" indent="-457200">
              <a:buNone/>
            </a:pPr>
            <a:r>
              <a:rPr lang="en-US" sz="2500" dirty="0" smtClean="0">
                <a:latin typeface="Arial" charset="0"/>
              </a:rPr>
              <a:t>2.  The other type is an inventory of the number of condoms and education materials distributed  and the number on hand. This record guides the reordering strategy and will be submitted to your condom suppliers on a regular basis</a:t>
            </a:r>
          </a:p>
          <a:p>
            <a:r>
              <a:rPr lang="en-US" sz="2500" dirty="0" smtClean="0">
                <a:latin typeface="Arial" charset="0"/>
              </a:rPr>
              <a:t>Refer to handout</a:t>
            </a:r>
          </a:p>
          <a:p>
            <a:pPr>
              <a:buFont typeface="Wingdings" pitchFamily="2" charset="2"/>
              <a:buNone/>
            </a:pPr>
            <a:endParaRPr lang="en-US" sz="2500" dirty="0" smtClean="0">
              <a:latin typeface="Arial" charset="0"/>
            </a:endParaRPr>
          </a:p>
        </p:txBody>
      </p:sp>
      <p:sp>
        <p:nvSpPr>
          <p:cNvPr id="9220" name="Rectangle 4"/>
          <p:cNvSpPr>
            <a:spLocks noChangeArrowheads="1"/>
          </p:cNvSpPr>
          <p:nvPr/>
        </p:nvSpPr>
        <p:spPr bwMode="auto">
          <a:xfrm>
            <a:off x="685800" y="3276600"/>
            <a:ext cx="7924800" cy="396875"/>
          </a:xfrm>
          <a:prstGeom prst="rect">
            <a:avLst/>
          </a:prstGeom>
          <a:noFill/>
          <a:ln w="9525">
            <a:noFill/>
            <a:miter lim="800000"/>
            <a:headEnd/>
            <a:tailEnd/>
          </a:ln>
        </p:spPr>
        <p:txBody>
          <a:bodyPr>
            <a:spAutoFit/>
          </a:bodyPr>
          <a:lstStyle/>
          <a:p>
            <a:endParaRPr lang="en-US" sz="2000"/>
          </a:p>
        </p:txBody>
      </p:sp>
      <p:sp>
        <p:nvSpPr>
          <p:cNvPr id="9221" name="Text Box 13"/>
          <p:cNvSpPr txBox="1">
            <a:spLocks noChangeArrowheads="1"/>
          </p:cNvSpPr>
          <p:nvPr/>
        </p:nvSpPr>
        <p:spPr bwMode="auto">
          <a:xfrm>
            <a:off x="2424113" y="1184275"/>
            <a:ext cx="184150" cy="457200"/>
          </a:xfrm>
          <a:prstGeom prst="rect">
            <a:avLst/>
          </a:prstGeom>
          <a:noFill/>
          <a:ln w="9525">
            <a:noFill/>
            <a:miter lim="800000"/>
            <a:headEnd/>
            <a:tailEnd/>
          </a:ln>
        </p:spPr>
        <p:txBody>
          <a:bodyPr wrap="none">
            <a:spAutoFit/>
          </a:bodyPr>
          <a:lstStyle/>
          <a:p>
            <a:endParaRPr lang="en-AU" sz="2400">
              <a:latin typeface="Times New Roman" pitchFamily="18" charset="0"/>
            </a:endParaRPr>
          </a:p>
        </p:txBody>
      </p:sp>
      <p:grpSp>
        <p:nvGrpSpPr>
          <p:cNvPr id="9222" name="Group 28"/>
          <p:cNvGrpSpPr>
            <a:grpSpLocks/>
          </p:cNvGrpSpPr>
          <p:nvPr/>
        </p:nvGrpSpPr>
        <p:grpSpPr bwMode="auto">
          <a:xfrm>
            <a:off x="0" y="0"/>
            <a:ext cx="9144000" cy="1295400"/>
            <a:chOff x="0" y="0"/>
            <a:chExt cx="5760" cy="1104"/>
          </a:xfrm>
        </p:grpSpPr>
        <p:pic>
          <p:nvPicPr>
            <p:cNvPr id="9223" name="Picture 29"/>
            <p:cNvPicPr>
              <a:picLocks noChangeAspect="1" noChangeArrowheads="1"/>
            </p:cNvPicPr>
            <p:nvPr/>
          </p:nvPicPr>
          <p:blipFill>
            <a:blip r:embed="rId3" cstate="print"/>
            <a:srcRect/>
            <a:stretch>
              <a:fillRect/>
            </a:stretch>
          </p:blipFill>
          <p:spPr bwMode="auto">
            <a:xfrm>
              <a:off x="0" y="0"/>
              <a:ext cx="5760" cy="1011"/>
            </a:xfrm>
            <a:prstGeom prst="rect">
              <a:avLst/>
            </a:prstGeom>
            <a:noFill/>
            <a:ln w="9525">
              <a:noFill/>
              <a:miter lim="800000"/>
              <a:headEnd/>
              <a:tailEnd/>
            </a:ln>
          </p:spPr>
        </p:pic>
        <p:sp>
          <p:nvSpPr>
            <p:cNvPr id="9224" name="Rectangle 30"/>
            <p:cNvSpPr>
              <a:spLocks noChangeArrowheads="1"/>
            </p:cNvSpPr>
            <p:nvPr/>
          </p:nvSpPr>
          <p:spPr bwMode="auto">
            <a:xfrm>
              <a:off x="0" y="1008"/>
              <a:ext cx="5760" cy="96"/>
            </a:xfrm>
            <a:prstGeom prst="rect">
              <a:avLst/>
            </a:prstGeom>
            <a:solidFill>
              <a:srgbClr val="FFBC17"/>
            </a:solidFill>
            <a:ln w="9525">
              <a:noFill/>
              <a:miter lim="800000"/>
              <a:headEnd/>
              <a:tailEnd/>
            </a:ln>
          </p:spPr>
          <p:txBody>
            <a:bodyPr wrap="none" anchor="ctr"/>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192213" y="269875"/>
            <a:ext cx="7772400" cy="1143000"/>
          </a:xfrm>
        </p:spPr>
        <p:txBody>
          <a:bodyPr rtlCol="0">
            <a:normAutofit/>
          </a:bodyPr>
          <a:lstStyle/>
          <a:p>
            <a:pPr eaLnBrk="1" fontAlgn="auto" hangingPunct="1">
              <a:spcAft>
                <a:spcPts val="0"/>
              </a:spcAft>
              <a:defRPr/>
            </a:pPr>
            <a:r>
              <a:rPr lang="en-AU" sz="4000" b="1" dirty="0" smtClean="0">
                <a:solidFill>
                  <a:srgbClr val="663300"/>
                </a:solidFill>
                <a:effectLst>
                  <a:outerShdw blurRad="38100" dist="38100" dir="2700000" algn="tl">
                    <a:srgbClr val="C0C0C0"/>
                  </a:outerShdw>
                </a:effectLst>
                <a:latin typeface="Tempus Sans ITC" pitchFamily="82" charset="0"/>
              </a:rPr>
              <a:t>Risk and Vulnerability</a:t>
            </a:r>
            <a:endParaRPr lang="en-AU" sz="4000" b="1" dirty="0">
              <a:solidFill>
                <a:srgbClr val="663300"/>
              </a:solidFill>
              <a:effectLst>
                <a:outerShdw blurRad="38100" dist="38100" dir="2700000" algn="tl">
                  <a:srgbClr val="C0C0C0"/>
                </a:outerShdw>
              </a:effectLst>
              <a:latin typeface="Tempus Sans ITC" pitchFamily="82" charset="0"/>
            </a:endParaRPr>
          </a:p>
        </p:txBody>
      </p:sp>
      <p:sp>
        <p:nvSpPr>
          <p:cNvPr id="198659" name="Rectangle 3"/>
          <p:cNvSpPr>
            <a:spLocks noGrp="1" noChangeArrowheads="1"/>
          </p:cNvSpPr>
          <p:nvPr>
            <p:ph type="body" idx="1"/>
          </p:nvPr>
        </p:nvSpPr>
        <p:spPr>
          <a:xfrm>
            <a:off x="1476375" y="1700213"/>
            <a:ext cx="7488238" cy="4968875"/>
          </a:xfrm>
        </p:spPr>
        <p:txBody>
          <a:bodyPr rtlCol="0">
            <a:normAutofit/>
          </a:bodyPr>
          <a:lstStyle/>
          <a:p>
            <a:pPr algn="r" eaLnBrk="1" fontAlgn="auto" hangingPunct="1">
              <a:lnSpc>
                <a:spcPct val="80000"/>
              </a:lnSpc>
              <a:spcAft>
                <a:spcPts val="0"/>
              </a:spcAft>
              <a:buFontTx/>
              <a:buNone/>
              <a:defRPr/>
            </a:pPr>
            <a:r>
              <a:rPr lang="en-US" sz="2800" b="1" dirty="0" smtClean="0">
                <a:solidFill>
                  <a:srgbClr val="0000CC"/>
                </a:solidFill>
                <a:effectLst>
                  <a:outerShdw blurRad="38100" dist="38100" dir="2700000" algn="tl">
                    <a:srgbClr val="C0C0C0"/>
                  </a:outerShdw>
                </a:effectLst>
                <a:latin typeface="Arial" charset="0"/>
              </a:rPr>
              <a:t>Risk</a:t>
            </a:r>
            <a:r>
              <a:rPr lang="en-US" sz="2800" b="1" dirty="0" smtClean="0">
                <a:latin typeface="Arial" charset="0"/>
              </a:rPr>
              <a:t> </a:t>
            </a:r>
            <a:r>
              <a:rPr lang="en-US" sz="2800" dirty="0" smtClean="0">
                <a:latin typeface="Arial" charset="0"/>
              </a:rPr>
              <a:t>refers to an individual person’s attitudes or </a:t>
            </a:r>
            <a:r>
              <a:rPr lang="en-US" sz="2800" dirty="0" err="1" smtClean="0">
                <a:latin typeface="Arial" charset="0"/>
              </a:rPr>
              <a:t>behaviours</a:t>
            </a:r>
            <a:r>
              <a:rPr lang="en-US" sz="2800" dirty="0" smtClean="0">
                <a:latin typeface="Arial" charset="0"/>
              </a:rPr>
              <a:t>, such as; not washing one hands before a meal, having more than one sexual partner or practicing unsafe sex or not using clean needles when tattooing. </a:t>
            </a:r>
          </a:p>
          <a:p>
            <a:pPr eaLnBrk="1" fontAlgn="auto" hangingPunct="1">
              <a:lnSpc>
                <a:spcPct val="80000"/>
              </a:lnSpc>
              <a:spcAft>
                <a:spcPts val="0"/>
              </a:spcAft>
              <a:buFont typeface="Arial" pitchFamily="34" charset="0"/>
              <a:buChar char="•"/>
              <a:defRPr/>
            </a:pPr>
            <a:endParaRPr lang="en-US" sz="2800" dirty="0" smtClean="0">
              <a:effectLst>
                <a:outerShdw blurRad="38100" dist="38100" dir="2700000" algn="tl">
                  <a:srgbClr val="C0C0C0"/>
                </a:outerShdw>
              </a:effectLst>
              <a:latin typeface="Arial" charset="0"/>
            </a:endParaRPr>
          </a:p>
          <a:p>
            <a:pPr eaLnBrk="1" fontAlgn="auto" hangingPunct="1">
              <a:lnSpc>
                <a:spcPct val="80000"/>
              </a:lnSpc>
              <a:spcAft>
                <a:spcPts val="0"/>
              </a:spcAft>
              <a:buFontTx/>
              <a:buNone/>
              <a:defRPr/>
            </a:pPr>
            <a:r>
              <a:rPr lang="en-US" sz="2800" b="1" dirty="0" smtClean="0">
                <a:solidFill>
                  <a:srgbClr val="0000CC"/>
                </a:solidFill>
                <a:effectLst>
                  <a:outerShdw blurRad="38100" dist="38100" dir="2700000" algn="tl">
                    <a:srgbClr val="C0C0C0"/>
                  </a:outerShdw>
                </a:effectLst>
                <a:latin typeface="Arial" charset="0"/>
              </a:rPr>
              <a:t>Vulnerability</a:t>
            </a:r>
            <a:r>
              <a:rPr lang="en-US" sz="2800" dirty="0" smtClean="0">
                <a:latin typeface="Arial" charset="0"/>
              </a:rPr>
              <a:t> is about a person not having the power or ability to make choices or to act on them.  For example, a young person may not be able to get information about STIs or access condoms, not having access to medication</a:t>
            </a:r>
            <a:endParaRPr lang="en-AU" sz="2800" dirty="0" smtClean="0">
              <a:latin typeface="Arial" charset="0"/>
            </a:endParaRPr>
          </a:p>
          <a:p>
            <a:pPr eaLnBrk="1" fontAlgn="auto" hangingPunct="1">
              <a:lnSpc>
                <a:spcPct val="80000"/>
              </a:lnSpc>
              <a:spcAft>
                <a:spcPts val="0"/>
              </a:spcAft>
              <a:buFontTx/>
              <a:buNone/>
              <a:defRPr/>
            </a:pPr>
            <a:endParaRPr lang="en-US" sz="2800" dirty="0" smtClean="0">
              <a:latin typeface="Arial" charset="0"/>
            </a:endParaRPr>
          </a:p>
          <a:p>
            <a:pPr eaLnBrk="1" fontAlgn="auto" hangingPunct="1">
              <a:lnSpc>
                <a:spcPct val="80000"/>
              </a:lnSpc>
              <a:spcAft>
                <a:spcPts val="0"/>
              </a:spcAft>
              <a:buFontTx/>
              <a:buNone/>
              <a:defRPr/>
            </a:pPr>
            <a:endParaRPr lang="en-US" sz="1200" dirty="0">
              <a:latin typeface="Arial" charset="0"/>
            </a:endParaRPr>
          </a:p>
        </p:txBody>
      </p:sp>
      <p:pic>
        <p:nvPicPr>
          <p:cNvPr id="13316" name="Picture 2"/>
          <p:cNvPicPr>
            <a:picLocks noChangeAspect="1" noChangeArrowheads="1"/>
          </p:cNvPicPr>
          <p:nvPr/>
        </p:nvPicPr>
        <p:blipFill>
          <a:blip r:embed="rId3" cstate="print"/>
          <a:srcRect/>
          <a:stretch>
            <a:fillRect/>
          </a:stretch>
        </p:blipFill>
        <p:spPr bwMode="auto">
          <a:xfrm>
            <a:off x="0" y="0"/>
            <a:ext cx="11049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298450" y="0"/>
            <a:ext cx="8845550" cy="1143000"/>
          </a:xfrm>
        </p:spPr>
        <p:txBody>
          <a:bodyPr rtlCol="0">
            <a:normAutofit/>
          </a:bodyPr>
          <a:lstStyle/>
          <a:p>
            <a:pPr eaLnBrk="1" fontAlgn="auto" hangingPunct="1">
              <a:spcAft>
                <a:spcPts val="0"/>
              </a:spcAft>
              <a:defRPr/>
            </a:pPr>
            <a:r>
              <a:rPr lang="en-US" b="1">
                <a:solidFill>
                  <a:srgbClr val="663300"/>
                </a:solidFill>
                <a:effectLst>
                  <a:outerShdw blurRad="38100" dist="38100" dir="2700000" algn="tl">
                    <a:srgbClr val="C0C0C0"/>
                  </a:outerShdw>
                </a:effectLst>
                <a:latin typeface="Tempus Sans ITC" pitchFamily="82" charset="0"/>
              </a:rPr>
              <a:t>Why Consider Risk Factors?</a:t>
            </a:r>
          </a:p>
        </p:txBody>
      </p:sp>
      <p:sp>
        <p:nvSpPr>
          <p:cNvPr id="209923" name="Rectangle 3"/>
          <p:cNvSpPr>
            <a:spLocks noGrp="1" noChangeArrowheads="1"/>
          </p:cNvSpPr>
          <p:nvPr>
            <p:ph type="body" idx="1"/>
          </p:nvPr>
        </p:nvSpPr>
        <p:spPr>
          <a:xfrm>
            <a:off x="1331913" y="981075"/>
            <a:ext cx="7861300" cy="4648200"/>
          </a:xfrm>
        </p:spPr>
        <p:txBody>
          <a:bodyPr rtlCol="0">
            <a:normAutofit/>
          </a:bodyPr>
          <a:lstStyle/>
          <a:p>
            <a:pPr eaLnBrk="1" fontAlgn="auto" hangingPunct="1">
              <a:lnSpc>
                <a:spcPct val="90000"/>
              </a:lnSpc>
              <a:spcAft>
                <a:spcPts val="0"/>
              </a:spcAft>
              <a:buFontTx/>
              <a:buNone/>
              <a:defRPr/>
            </a:pPr>
            <a:r>
              <a:rPr lang="en-US" sz="2400" dirty="0">
                <a:latin typeface="Arial" charset="0"/>
              </a:rPr>
              <a:t>A clear understanding of the risks that expose individuals to </a:t>
            </a:r>
            <a:r>
              <a:rPr lang="en-US" sz="2400" dirty="0" smtClean="0">
                <a:latin typeface="Arial" charset="0"/>
              </a:rPr>
              <a:t>a health issue is </a:t>
            </a:r>
            <a:r>
              <a:rPr lang="en-US" sz="2400" dirty="0">
                <a:latin typeface="Arial" charset="0"/>
              </a:rPr>
              <a:t>essential for planning communication activities and strategies. </a:t>
            </a:r>
          </a:p>
          <a:p>
            <a:pPr eaLnBrk="1" fontAlgn="auto" hangingPunct="1">
              <a:lnSpc>
                <a:spcPct val="90000"/>
              </a:lnSpc>
              <a:spcAft>
                <a:spcPts val="0"/>
              </a:spcAft>
              <a:buFontTx/>
              <a:buNone/>
              <a:defRPr/>
            </a:pPr>
            <a:endParaRPr lang="en-US" sz="2400" dirty="0">
              <a:latin typeface="Arial" charset="0"/>
            </a:endParaRPr>
          </a:p>
          <a:p>
            <a:pPr eaLnBrk="1" fontAlgn="auto" hangingPunct="1">
              <a:lnSpc>
                <a:spcPct val="90000"/>
              </a:lnSpc>
              <a:spcAft>
                <a:spcPts val="0"/>
              </a:spcAft>
              <a:buFontTx/>
              <a:buNone/>
              <a:defRPr/>
            </a:pPr>
            <a:r>
              <a:rPr lang="en-US" sz="2400" dirty="0">
                <a:latin typeface="Arial" charset="0"/>
              </a:rPr>
              <a:t>One reason for developing a </a:t>
            </a:r>
            <a:r>
              <a:rPr lang="en-US" sz="2400" dirty="0" smtClean="0">
                <a:latin typeface="Arial" charset="0"/>
              </a:rPr>
              <a:t>campaign </a:t>
            </a:r>
            <a:r>
              <a:rPr lang="en-US" sz="2400" dirty="0">
                <a:latin typeface="Arial" charset="0"/>
              </a:rPr>
              <a:t>is to </a:t>
            </a:r>
            <a:r>
              <a:rPr lang="en-US" sz="2400" b="1" dirty="0">
                <a:solidFill>
                  <a:srgbClr val="CC3300"/>
                </a:solidFill>
                <a:effectLst>
                  <a:outerShdw blurRad="38100" dist="38100" dir="2700000" algn="tl">
                    <a:srgbClr val="C0C0C0"/>
                  </a:outerShdw>
                </a:effectLst>
                <a:latin typeface="Arial" charset="0"/>
              </a:rPr>
              <a:t>make individuals aware that certain attitudes </a:t>
            </a:r>
            <a:r>
              <a:rPr lang="en-US" sz="2400" b="1" dirty="0" smtClean="0">
                <a:solidFill>
                  <a:srgbClr val="CC3300"/>
                </a:solidFill>
                <a:effectLst>
                  <a:outerShdw blurRad="38100" dist="38100" dir="2700000" algn="tl">
                    <a:srgbClr val="C0C0C0"/>
                  </a:outerShdw>
                </a:effectLst>
                <a:latin typeface="Arial" charset="0"/>
              </a:rPr>
              <a:t>and </a:t>
            </a:r>
            <a:r>
              <a:rPr lang="en-US" sz="2400" b="1" dirty="0" err="1">
                <a:solidFill>
                  <a:srgbClr val="CC3300"/>
                </a:solidFill>
                <a:effectLst>
                  <a:outerShdw blurRad="38100" dist="38100" dir="2700000" algn="tl">
                    <a:srgbClr val="C0C0C0"/>
                  </a:outerShdw>
                </a:effectLst>
                <a:latin typeface="Arial" charset="0"/>
              </a:rPr>
              <a:t>behaviours</a:t>
            </a:r>
            <a:r>
              <a:rPr lang="en-US" sz="2400" b="1" dirty="0">
                <a:solidFill>
                  <a:srgbClr val="CC3300"/>
                </a:solidFill>
                <a:effectLst>
                  <a:outerShdw blurRad="38100" dist="38100" dir="2700000" algn="tl">
                    <a:srgbClr val="C0C0C0"/>
                  </a:outerShdw>
                </a:effectLst>
                <a:latin typeface="Arial" charset="0"/>
              </a:rPr>
              <a:t> can place them at risk</a:t>
            </a:r>
            <a:r>
              <a:rPr lang="en-US" sz="2400" dirty="0">
                <a:latin typeface="Arial" charset="0"/>
              </a:rPr>
              <a:t> of getting </a:t>
            </a:r>
            <a:r>
              <a:rPr lang="en-US" sz="2400" dirty="0" smtClean="0">
                <a:latin typeface="Arial" charset="0"/>
              </a:rPr>
              <a:t>sick. </a:t>
            </a:r>
            <a:endParaRPr lang="en-US" sz="2400" dirty="0">
              <a:latin typeface="Arial" charset="0"/>
            </a:endParaRPr>
          </a:p>
          <a:p>
            <a:pPr eaLnBrk="1" fontAlgn="auto" hangingPunct="1">
              <a:lnSpc>
                <a:spcPct val="90000"/>
              </a:lnSpc>
              <a:spcAft>
                <a:spcPts val="0"/>
              </a:spcAft>
              <a:buFontTx/>
              <a:buNone/>
              <a:defRPr/>
            </a:pPr>
            <a:endParaRPr lang="en-US" sz="2400" dirty="0">
              <a:latin typeface="Arial" charset="0"/>
            </a:endParaRPr>
          </a:p>
          <a:p>
            <a:pPr eaLnBrk="1" fontAlgn="auto" hangingPunct="1">
              <a:lnSpc>
                <a:spcPct val="90000"/>
              </a:lnSpc>
              <a:spcAft>
                <a:spcPts val="0"/>
              </a:spcAft>
              <a:buFontTx/>
              <a:buNone/>
              <a:defRPr/>
            </a:pPr>
            <a:r>
              <a:rPr lang="en-US" sz="2400" dirty="0">
                <a:latin typeface="Arial" charset="0"/>
              </a:rPr>
              <a:t>These attitudes and </a:t>
            </a:r>
            <a:r>
              <a:rPr lang="en-US" sz="2400" dirty="0" err="1">
                <a:latin typeface="Arial" charset="0"/>
              </a:rPr>
              <a:t>behaviours</a:t>
            </a:r>
            <a:r>
              <a:rPr lang="en-US" sz="2400" dirty="0">
                <a:latin typeface="Arial" charset="0"/>
              </a:rPr>
              <a:t> are called </a:t>
            </a:r>
            <a:r>
              <a:rPr lang="en-US" sz="2400" b="1" dirty="0">
                <a:solidFill>
                  <a:srgbClr val="CC0000"/>
                </a:solidFill>
                <a:effectLst>
                  <a:outerShdw blurRad="38100" dist="38100" dir="2700000" algn="tl">
                    <a:srgbClr val="C0C0C0"/>
                  </a:outerShdw>
                </a:effectLst>
                <a:latin typeface="Arial" charset="0"/>
              </a:rPr>
              <a:t>risk factors</a:t>
            </a:r>
            <a:r>
              <a:rPr lang="en-US" sz="2400" b="1" dirty="0">
                <a:effectLst>
                  <a:outerShdw blurRad="38100" dist="38100" dir="2700000" algn="tl">
                    <a:srgbClr val="C0C0C0"/>
                  </a:outerShdw>
                </a:effectLst>
                <a:latin typeface="Arial" charset="0"/>
              </a:rPr>
              <a:t>.</a:t>
            </a:r>
            <a:endParaRPr lang="en-US" sz="2400" b="1" dirty="0">
              <a:solidFill>
                <a:srgbClr val="CC0000"/>
              </a:solidFill>
              <a:effectLst>
                <a:outerShdw blurRad="38100" dist="38100" dir="2700000" algn="tl">
                  <a:srgbClr val="C0C0C0"/>
                </a:outerShdw>
              </a:effectLst>
              <a:latin typeface="Arial" charset="0"/>
            </a:endParaRPr>
          </a:p>
          <a:p>
            <a:pPr eaLnBrk="1" fontAlgn="auto" hangingPunct="1">
              <a:lnSpc>
                <a:spcPct val="90000"/>
              </a:lnSpc>
              <a:spcAft>
                <a:spcPts val="0"/>
              </a:spcAft>
              <a:buFont typeface="Arial" pitchFamily="34" charset="0"/>
              <a:buChar char="•"/>
              <a:defRPr/>
            </a:pPr>
            <a:endParaRPr lang="en-US" sz="2400" dirty="0">
              <a:latin typeface="Arial" charset="0"/>
            </a:endParaRPr>
          </a:p>
        </p:txBody>
      </p:sp>
      <p:pic>
        <p:nvPicPr>
          <p:cNvPr id="14340" name="Picture 4" descr="acdddrinksex"/>
          <p:cNvPicPr>
            <a:picLocks noChangeAspect="1" noChangeArrowheads="1"/>
          </p:cNvPicPr>
          <p:nvPr/>
        </p:nvPicPr>
        <p:blipFill>
          <a:blip r:embed="rId3" cstate="print"/>
          <a:srcRect/>
          <a:stretch>
            <a:fillRect/>
          </a:stretch>
        </p:blipFill>
        <p:spPr bwMode="auto">
          <a:xfrm>
            <a:off x="5003800" y="4919663"/>
            <a:ext cx="2520950" cy="1462087"/>
          </a:xfrm>
          <a:prstGeom prst="rect">
            <a:avLst/>
          </a:prstGeom>
          <a:noFill/>
          <a:ln w="9525">
            <a:noFill/>
            <a:miter lim="800000"/>
            <a:headEnd/>
            <a:tailEnd/>
          </a:ln>
        </p:spPr>
      </p:pic>
      <p:pic>
        <p:nvPicPr>
          <p:cNvPr id="14341" name="Picture 5" descr="acddmeat"/>
          <p:cNvPicPr>
            <a:picLocks noChangeAspect="1" noChangeArrowheads="1"/>
          </p:cNvPicPr>
          <p:nvPr/>
        </p:nvPicPr>
        <p:blipFill>
          <a:blip r:embed="rId4" cstate="print"/>
          <a:srcRect/>
          <a:stretch>
            <a:fillRect/>
          </a:stretch>
        </p:blipFill>
        <p:spPr bwMode="auto">
          <a:xfrm>
            <a:off x="2195513" y="4921250"/>
            <a:ext cx="2519362" cy="1460500"/>
          </a:xfrm>
          <a:prstGeom prst="rect">
            <a:avLst/>
          </a:prstGeom>
          <a:noFill/>
          <a:ln w="9525">
            <a:noFill/>
            <a:miter lim="800000"/>
            <a:headEnd/>
            <a:tailEnd/>
          </a:ln>
        </p:spPr>
      </p:pic>
      <p:pic>
        <p:nvPicPr>
          <p:cNvPr id="14342" name="Picture 2"/>
          <p:cNvPicPr>
            <a:picLocks noChangeAspect="1" noChangeArrowheads="1"/>
          </p:cNvPicPr>
          <p:nvPr/>
        </p:nvPicPr>
        <p:blipFill>
          <a:blip r:embed="rId5" cstate="print"/>
          <a:srcRect/>
          <a:stretch>
            <a:fillRect/>
          </a:stretch>
        </p:blipFill>
        <p:spPr bwMode="auto">
          <a:xfrm>
            <a:off x="0" y="0"/>
            <a:ext cx="11049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143000" y="0"/>
            <a:ext cx="7772400" cy="1470025"/>
          </a:xfrm>
        </p:spPr>
        <p:txBody>
          <a:bodyPr/>
          <a:lstStyle/>
          <a:p>
            <a:pPr eaLnBrk="1" hangingPunct="1"/>
            <a:r>
              <a:rPr lang="en-US" b="1" smtClean="0">
                <a:latin typeface="Century Gothic" pitchFamily="34" charset="0"/>
              </a:rPr>
              <a:t>Activity: What are the risk factors in your community?</a:t>
            </a:r>
          </a:p>
        </p:txBody>
      </p:sp>
      <p:sp>
        <p:nvSpPr>
          <p:cNvPr id="3" name="Subtitle 2"/>
          <p:cNvSpPr>
            <a:spLocks noGrp="1"/>
          </p:cNvSpPr>
          <p:nvPr>
            <p:ph type="subTitle" idx="1"/>
          </p:nvPr>
        </p:nvSpPr>
        <p:spPr>
          <a:xfrm>
            <a:off x="5410200" y="2895600"/>
            <a:ext cx="3429000" cy="2057400"/>
          </a:xfrm>
        </p:spPr>
        <p:txBody>
          <a:bodyPr rtlCol="0">
            <a:normAutofit fontScale="92500" lnSpcReduction="10000"/>
          </a:bodyPr>
          <a:lstStyle/>
          <a:p>
            <a:pPr eaLnBrk="1" fontAlgn="auto" hangingPunct="1">
              <a:spcAft>
                <a:spcPts val="0"/>
              </a:spcAft>
              <a:buFont typeface="Arial" pitchFamily="34" charset="0"/>
              <a:buNone/>
              <a:defRPr/>
            </a:pPr>
            <a:r>
              <a:rPr lang="en-US" sz="2800" b="1" dirty="0" smtClean="0">
                <a:solidFill>
                  <a:schemeClr val="accent2">
                    <a:lumMod val="75000"/>
                  </a:schemeClr>
                </a:solidFill>
                <a:latin typeface="Century Gothic" pitchFamily="34" charset="0"/>
              </a:rPr>
              <a:t>What are some places that may have useful information on risks and vulnerability?</a:t>
            </a:r>
            <a:endParaRPr lang="en-US" sz="2800" b="1" dirty="0">
              <a:solidFill>
                <a:schemeClr val="accent2">
                  <a:lumMod val="75000"/>
                </a:schemeClr>
              </a:solidFill>
              <a:latin typeface="Century Gothic" pitchFamily="34" charset="0"/>
            </a:endParaRPr>
          </a:p>
        </p:txBody>
      </p:sp>
      <p:pic>
        <p:nvPicPr>
          <p:cNvPr id="15364" name="Picture 2"/>
          <p:cNvPicPr>
            <a:picLocks noChangeAspect="1" noChangeArrowheads="1"/>
          </p:cNvPicPr>
          <p:nvPr/>
        </p:nvPicPr>
        <p:blipFill>
          <a:blip r:embed="rId3" cstate="print"/>
          <a:srcRect/>
          <a:stretch>
            <a:fillRect/>
          </a:stretch>
        </p:blipFill>
        <p:spPr bwMode="auto">
          <a:xfrm>
            <a:off x="0" y="0"/>
            <a:ext cx="1104900" cy="6858000"/>
          </a:xfrm>
          <a:prstGeom prst="rect">
            <a:avLst/>
          </a:prstGeom>
          <a:noFill/>
          <a:ln w="9525">
            <a:noFill/>
            <a:miter lim="800000"/>
            <a:headEnd/>
            <a:tailEnd/>
          </a:ln>
        </p:spPr>
      </p:pic>
      <p:pic>
        <p:nvPicPr>
          <p:cNvPr id="15365" name="Picture 2"/>
          <p:cNvPicPr>
            <a:picLocks noChangeAspect="1" noChangeArrowheads="1"/>
          </p:cNvPicPr>
          <p:nvPr/>
        </p:nvPicPr>
        <p:blipFill>
          <a:blip r:embed="rId4" cstate="print"/>
          <a:srcRect/>
          <a:stretch>
            <a:fillRect/>
          </a:stretch>
        </p:blipFill>
        <p:spPr bwMode="auto">
          <a:xfrm>
            <a:off x="1143000" y="2438400"/>
            <a:ext cx="4348163" cy="4114800"/>
          </a:xfrm>
          <a:prstGeom prst="rect">
            <a:avLst/>
          </a:prstGeom>
          <a:noFill/>
          <a:ln w="9525">
            <a:noFill/>
            <a:miter lim="800000"/>
            <a:headEnd/>
            <a:tailEnd/>
          </a:ln>
        </p:spPr>
      </p:pic>
      <p:sp>
        <p:nvSpPr>
          <p:cNvPr id="15366" name="Subtitle 2"/>
          <p:cNvSpPr txBox="1">
            <a:spLocks/>
          </p:cNvSpPr>
          <p:nvPr/>
        </p:nvSpPr>
        <p:spPr bwMode="auto">
          <a:xfrm>
            <a:off x="1295400" y="1447800"/>
            <a:ext cx="7696200" cy="1219200"/>
          </a:xfrm>
          <a:prstGeom prst="rect">
            <a:avLst/>
          </a:prstGeom>
          <a:noFill/>
          <a:ln w="9525">
            <a:noFill/>
            <a:miter lim="800000"/>
            <a:headEnd/>
            <a:tailEnd/>
          </a:ln>
        </p:spPr>
        <p:txBody>
          <a:bodyPr/>
          <a:lstStyle/>
          <a:p>
            <a:pPr algn="ctr">
              <a:spcBef>
                <a:spcPct val="20000"/>
              </a:spcBef>
              <a:buFont typeface="Arial" charset="0"/>
              <a:buNone/>
            </a:pPr>
            <a:r>
              <a:rPr lang="en-US" sz="2800">
                <a:latin typeface="Century Gothic" pitchFamily="34" charset="0"/>
              </a:rPr>
              <a:t>What attitudes and behaviors are putting people at risk?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755650" y="269875"/>
            <a:ext cx="7772400" cy="1143000"/>
          </a:xfrm>
        </p:spPr>
        <p:txBody>
          <a:bodyPr rtlCol="0">
            <a:normAutofit/>
          </a:bodyPr>
          <a:lstStyle/>
          <a:p>
            <a:pPr eaLnBrk="1" fontAlgn="auto" hangingPunct="1">
              <a:spcAft>
                <a:spcPts val="0"/>
              </a:spcAft>
              <a:defRPr/>
            </a:pPr>
            <a:r>
              <a:rPr lang="en-US" b="1" dirty="0" smtClean="0">
                <a:effectLst>
                  <a:outerShdw blurRad="38100" dist="38100" dir="2700000" algn="tl">
                    <a:srgbClr val="C0C0C0"/>
                  </a:outerShdw>
                </a:effectLst>
                <a:latin typeface="Century Gothic" pitchFamily="34" charset="0"/>
              </a:rPr>
              <a:t>Risk Mapping Exercise</a:t>
            </a:r>
            <a:endParaRPr lang="en-AU" b="1" dirty="0">
              <a:effectLst>
                <a:outerShdw blurRad="38100" dist="38100" dir="2700000" algn="tl">
                  <a:srgbClr val="C0C0C0"/>
                </a:outerShdw>
              </a:effectLst>
              <a:latin typeface="Century Gothic" pitchFamily="34" charset="0"/>
            </a:endParaRPr>
          </a:p>
        </p:txBody>
      </p:sp>
      <p:sp>
        <p:nvSpPr>
          <p:cNvPr id="199683" name="Rectangle 3"/>
          <p:cNvSpPr>
            <a:spLocks noGrp="1" noChangeArrowheads="1"/>
          </p:cNvSpPr>
          <p:nvPr>
            <p:ph type="body" idx="1"/>
          </p:nvPr>
        </p:nvSpPr>
        <p:spPr>
          <a:xfrm>
            <a:off x="1116013" y="1524000"/>
            <a:ext cx="8083550" cy="5000625"/>
          </a:xfrm>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latin typeface="Century Gothic" pitchFamily="34" charset="0"/>
                <a:cs typeface="Times New Roman" pitchFamily="18" charset="0"/>
              </a:rPr>
              <a:t>Draw map of your community</a:t>
            </a:r>
          </a:p>
          <a:p>
            <a:pPr eaLnBrk="1" fontAlgn="auto" hangingPunct="1">
              <a:spcAft>
                <a:spcPts val="0"/>
              </a:spcAft>
              <a:buFont typeface="Arial" pitchFamily="34" charset="0"/>
              <a:buChar char="•"/>
              <a:defRPr/>
            </a:pPr>
            <a:r>
              <a:rPr lang="en-US" sz="2800" dirty="0" smtClean="0">
                <a:latin typeface="Century Gothic" pitchFamily="34" charset="0"/>
                <a:cs typeface="Times New Roman" pitchFamily="18" charset="0"/>
              </a:rPr>
              <a:t>Mark places/events where certain groups become involved in risky activities</a:t>
            </a:r>
          </a:p>
          <a:p>
            <a:pPr eaLnBrk="1" fontAlgn="auto" hangingPunct="1">
              <a:spcAft>
                <a:spcPts val="0"/>
              </a:spcAft>
              <a:buFont typeface="Arial" pitchFamily="34" charset="0"/>
              <a:buChar char="•"/>
              <a:defRPr/>
            </a:pPr>
            <a:r>
              <a:rPr lang="en-US" sz="2800" dirty="0" smtClean="0">
                <a:latin typeface="Century Gothic" pitchFamily="34" charset="0"/>
                <a:cs typeface="Times New Roman" pitchFamily="18" charset="0"/>
              </a:rPr>
              <a:t>Use different colors and symbols to mark different places/types of activities</a:t>
            </a:r>
          </a:p>
          <a:p>
            <a:pPr eaLnBrk="1" fontAlgn="auto" hangingPunct="1">
              <a:spcAft>
                <a:spcPts val="0"/>
              </a:spcAft>
              <a:buFont typeface="Arial" pitchFamily="34" charset="0"/>
              <a:buChar char="•"/>
              <a:defRPr/>
            </a:pPr>
            <a:r>
              <a:rPr lang="en-US" sz="2800" dirty="0" smtClean="0">
                <a:latin typeface="Century Gothic" pitchFamily="34" charset="0"/>
                <a:cs typeface="Times New Roman" pitchFamily="18" charset="0"/>
              </a:rPr>
              <a:t>Which </a:t>
            </a:r>
            <a:r>
              <a:rPr lang="en-US" sz="2800" b="1" dirty="0">
                <a:solidFill>
                  <a:srgbClr val="800000"/>
                </a:solidFill>
                <a:latin typeface="Century Gothic" pitchFamily="34" charset="0"/>
                <a:cs typeface="Times New Roman" pitchFamily="18" charset="0"/>
              </a:rPr>
              <a:t>settings</a:t>
            </a:r>
            <a:r>
              <a:rPr lang="en-US" sz="2800" dirty="0">
                <a:latin typeface="Century Gothic" pitchFamily="34" charset="0"/>
                <a:cs typeface="Times New Roman" pitchFamily="18" charset="0"/>
              </a:rPr>
              <a:t> (locations) or </a:t>
            </a:r>
            <a:r>
              <a:rPr lang="en-US" sz="2800" b="1" dirty="0">
                <a:solidFill>
                  <a:srgbClr val="800000"/>
                </a:solidFill>
                <a:latin typeface="Century Gothic" pitchFamily="34" charset="0"/>
                <a:cs typeface="Times New Roman" pitchFamily="18" charset="0"/>
              </a:rPr>
              <a:t>events</a:t>
            </a:r>
            <a:r>
              <a:rPr lang="en-US" sz="2800" dirty="0">
                <a:latin typeface="Century Gothic" pitchFamily="34" charset="0"/>
                <a:cs typeface="Times New Roman" pitchFamily="18" charset="0"/>
              </a:rPr>
              <a:t> are the most risky?</a:t>
            </a:r>
          </a:p>
          <a:p>
            <a:pPr eaLnBrk="1" fontAlgn="auto" hangingPunct="1">
              <a:spcAft>
                <a:spcPts val="0"/>
              </a:spcAft>
              <a:buFont typeface="Arial" pitchFamily="34" charset="0"/>
              <a:buChar char="•"/>
              <a:defRPr/>
            </a:pPr>
            <a:r>
              <a:rPr lang="en-US" sz="2800" b="1" dirty="0" smtClean="0">
                <a:solidFill>
                  <a:srgbClr val="000066"/>
                </a:solidFill>
                <a:latin typeface="Century Gothic" pitchFamily="34" charset="0"/>
                <a:cs typeface="Times New Roman" pitchFamily="18" charset="0"/>
              </a:rPr>
              <a:t>Risk </a:t>
            </a:r>
            <a:r>
              <a:rPr lang="en-US" sz="2800" b="1" dirty="0">
                <a:solidFill>
                  <a:srgbClr val="000066"/>
                </a:solidFill>
                <a:latin typeface="Century Gothic" pitchFamily="34" charset="0"/>
                <a:cs typeface="Times New Roman" pitchFamily="18" charset="0"/>
              </a:rPr>
              <a:t>Mapping</a:t>
            </a:r>
            <a:r>
              <a:rPr lang="en-US" sz="2800" dirty="0">
                <a:latin typeface="Century Gothic" pitchFamily="34" charset="0"/>
                <a:cs typeface="Times New Roman" pitchFamily="18" charset="0"/>
              </a:rPr>
              <a:t> - </a:t>
            </a:r>
            <a:r>
              <a:rPr lang="en-AU" sz="2800" dirty="0">
                <a:latin typeface="Century Gothic" pitchFamily="34" charset="0"/>
                <a:cs typeface="Times New Roman" pitchFamily="18" charset="0"/>
              </a:rPr>
              <a:t>Analysis of risk settings &amp; events </a:t>
            </a:r>
            <a:endParaRPr lang="en-US" sz="2800" dirty="0">
              <a:latin typeface="Century Gothic" pitchFamily="34" charset="0"/>
              <a:cs typeface="Times New Roman" pitchFamily="18" charset="0"/>
            </a:endParaRPr>
          </a:p>
          <a:p>
            <a:pPr lvl="1" eaLnBrk="1" fontAlgn="auto" hangingPunct="1">
              <a:spcAft>
                <a:spcPts val="0"/>
              </a:spcAft>
              <a:buFont typeface="Arial" pitchFamily="34" charset="0"/>
              <a:buChar char="–"/>
              <a:defRPr/>
            </a:pPr>
            <a:r>
              <a:rPr lang="en-US" dirty="0">
                <a:latin typeface="Century Gothic" pitchFamily="34" charset="0"/>
                <a:cs typeface="Times New Roman" pitchFamily="18" charset="0"/>
              </a:rPr>
              <a:t>W</a:t>
            </a:r>
            <a:r>
              <a:rPr lang="en-AU" dirty="0">
                <a:latin typeface="Century Gothic" pitchFamily="34" charset="0"/>
                <a:cs typeface="Times New Roman" pitchFamily="18" charset="0"/>
              </a:rPr>
              <a:t>here do people engage in risky behaviour?  </a:t>
            </a:r>
            <a:endParaRPr lang="en-US" dirty="0">
              <a:latin typeface="Century Gothic" pitchFamily="34" charset="0"/>
              <a:cs typeface="Times New Roman" pitchFamily="18" charset="0"/>
            </a:endParaRPr>
          </a:p>
          <a:p>
            <a:pPr lvl="1" eaLnBrk="1" fontAlgn="auto" hangingPunct="1">
              <a:spcAft>
                <a:spcPts val="0"/>
              </a:spcAft>
              <a:buFont typeface="Arial" pitchFamily="34" charset="0"/>
              <a:buChar char="–"/>
              <a:defRPr/>
            </a:pPr>
            <a:r>
              <a:rPr lang="en-AU" dirty="0">
                <a:latin typeface="Century Gothic" pitchFamily="34" charset="0"/>
                <a:cs typeface="Times New Roman" pitchFamily="18" charset="0"/>
              </a:rPr>
              <a:t>How many people</a:t>
            </a:r>
            <a:r>
              <a:rPr lang="en-US" dirty="0">
                <a:latin typeface="Century Gothic" pitchFamily="34" charset="0"/>
                <a:cs typeface="Times New Roman" pitchFamily="18" charset="0"/>
              </a:rPr>
              <a:t> and who go there</a:t>
            </a:r>
            <a:r>
              <a:rPr lang="en-AU" dirty="0">
                <a:latin typeface="Century Gothic" pitchFamily="34" charset="0"/>
                <a:cs typeface="Times New Roman" pitchFamily="18" charset="0"/>
              </a:rPr>
              <a:t>?</a:t>
            </a:r>
            <a:endParaRPr lang="en-US" dirty="0">
              <a:latin typeface="Century Gothic" pitchFamily="34" charset="0"/>
              <a:cs typeface="Times New Roman" pitchFamily="18" charset="0"/>
            </a:endParaRPr>
          </a:p>
          <a:p>
            <a:pPr lvl="1" eaLnBrk="1" fontAlgn="auto" hangingPunct="1">
              <a:spcAft>
                <a:spcPts val="0"/>
              </a:spcAft>
              <a:buFont typeface="Arial" pitchFamily="34" charset="0"/>
              <a:buChar char="–"/>
              <a:defRPr/>
            </a:pPr>
            <a:r>
              <a:rPr lang="en-US" dirty="0">
                <a:latin typeface="Century Gothic" pitchFamily="34" charset="0"/>
                <a:cs typeface="Times New Roman" pitchFamily="18" charset="0"/>
              </a:rPr>
              <a:t>Any links between the places?</a:t>
            </a:r>
            <a:endParaRPr lang="en-GB" dirty="0">
              <a:latin typeface="Century Gothic" pitchFamily="34" charset="0"/>
              <a:cs typeface="Times New Roman" pitchFamily="18" charset="0"/>
            </a:endParaRPr>
          </a:p>
          <a:p>
            <a:pPr eaLnBrk="1" fontAlgn="auto" hangingPunct="1">
              <a:spcAft>
                <a:spcPts val="0"/>
              </a:spcAft>
              <a:buFont typeface="Arial" pitchFamily="34" charset="0"/>
              <a:buChar char="•"/>
              <a:defRPr/>
            </a:pPr>
            <a:endParaRPr lang="en-AU" dirty="0">
              <a:latin typeface="Arial" charset="0"/>
            </a:endParaRPr>
          </a:p>
        </p:txBody>
      </p:sp>
      <p:pic>
        <p:nvPicPr>
          <p:cNvPr id="16388" name="Picture 2"/>
          <p:cNvPicPr>
            <a:picLocks noChangeAspect="1" noChangeArrowheads="1"/>
          </p:cNvPicPr>
          <p:nvPr/>
        </p:nvPicPr>
        <p:blipFill>
          <a:blip r:embed="rId3" cstate="print"/>
          <a:srcRect/>
          <a:stretch>
            <a:fillRect/>
          </a:stretch>
        </p:blipFill>
        <p:spPr bwMode="auto">
          <a:xfrm>
            <a:off x="0" y="0"/>
            <a:ext cx="11049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AutoShape 3"/>
          <p:cNvSpPr>
            <a:spLocks noChangeArrowheads="1"/>
          </p:cNvSpPr>
          <p:nvPr/>
        </p:nvSpPr>
        <p:spPr bwMode="auto">
          <a:xfrm>
            <a:off x="1143000" y="0"/>
            <a:ext cx="8001000" cy="1447800"/>
          </a:xfrm>
          <a:prstGeom prst="flowChartProcess">
            <a:avLst/>
          </a:prstGeom>
          <a:noFill/>
          <a:ln w="0">
            <a:noFill/>
            <a:miter lim="800000"/>
            <a:headEnd/>
            <a:tailEnd/>
          </a:ln>
        </p:spPr>
        <p:txBody>
          <a:bodyPr wrap="none" anchor="ctr"/>
          <a:lstStyle/>
          <a:p>
            <a:pPr algn="ctr"/>
            <a:r>
              <a:rPr lang="en-US" sz="4000" b="1">
                <a:latin typeface="Century Gothic" pitchFamily="34" charset="0"/>
              </a:rPr>
              <a:t>2. Identifying &amp; assessing</a:t>
            </a:r>
          </a:p>
          <a:p>
            <a:pPr algn="ctr"/>
            <a:r>
              <a:rPr lang="en-US" sz="4000" b="1">
                <a:latin typeface="Century Gothic" pitchFamily="34" charset="0"/>
              </a:rPr>
              <a:t>audiences</a:t>
            </a:r>
            <a:endParaRPr lang="en-AU" sz="4000" b="1">
              <a:latin typeface="Century Gothic" pitchFamily="34" charset="0"/>
            </a:endParaRPr>
          </a:p>
        </p:txBody>
      </p:sp>
      <p:pic>
        <p:nvPicPr>
          <p:cNvPr id="18435" name="Picture 2"/>
          <p:cNvPicPr>
            <a:picLocks noChangeAspect="1" noChangeArrowheads="1"/>
          </p:cNvPicPr>
          <p:nvPr/>
        </p:nvPicPr>
        <p:blipFill>
          <a:blip r:embed="rId3" cstate="print"/>
          <a:srcRect/>
          <a:stretch>
            <a:fillRect/>
          </a:stretch>
        </p:blipFill>
        <p:spPr bwMode="auto">
          <a:xfrm>
            <a:off x="1371600" y="1447800"/>
            <a:ext cx="6529388" cy="5160963"/>
          </a:xfrm>
          <a:prstGeom prst="rect">
            <a:avLst/>
          </a:prstGeom>
          <a:noFill/>
          <a:ln w="9525">
            <a:noFill/>
            <a:miter lim="800000"/>
            <a:headEnd/>
            <a:tailEnd/>
          </a:ln>
        </p:spPr>
      </p:pic>
      <p:pic>
        <p:nvPicPr>
          <p:cNvPr id="18436" name="Picture 3"/>
          <p:cNvPicPr>
            <a:picLocks noChangeAspect="1" noChangeArrowheads="1"/>
          </p:cNvPicPr>
          <p:nvPr/>
        </p:nvPicPr>
        <p:blipFill>
          <a:blip r:embed="rId4" cstate="print"/>
          <a:srcRect/>
          <a:stretch>
            <a:fillRect/>
          </a:stretch>
        </p:blipFill>
        <p:spPr bwMode="auto">
          <a:xfrm>
            <a:off x="0" y="0"/>
            <a:ext cx="1047750" cy="676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latin typeface="Century Gothic" pitchFamily="34" charset="0"/>
              </a:rPr>
              <a:t>Audience/Target Audience/Participant group/Key population</a:t>
            </a:r>
            <a:endParaRPr lang="en-US" b="1" dirty="0">
              <a:latin typeface="Century Gothic" pitchFamily="34" charset="0"/>
            </a:endParaRPr>
          </a:p>
        </p:txBody>
      </p:sp>
      <p:sp>
        <p:nvSpPr>
          <p:cNvPr id="3" name="Content Placeholder 2"/>
          <p:cNvSpPr>
            <a:spLocks noGrp="1"/>
          </p:cNvSpPr>
          <p:nvPr>
            <p:ph idx="1"/>
          </p:nvPr>
        </p:nvSpPr>
        <p:spPr>
          <a:xfrm>
            <a:off x="1219200" y="2362200"/>
            <a:ext cx="7924800" cy="3505200"/>
          </a:xfrm>
        </p:spPr>
        <p:txBody>
          <a:bodyPr rtlCol="0">
            <a:normAutofit lnSpcReduction="10000"/>
          </a:bodyPr>
          <a:lstStyle/>
          <a:p>
            <a:pPr eaLnBrk="1" fontAlgn="auto" hangingPunct="1">
              <a:spcAft>
                <a:spcPts val="0"/>
              </a:spcAft>
              <a:buFont typeface="Arial" pitchFamily="34" charset="0"/>
              <a:buChar char="•"/>
              <a:defRPr/>
            </a:pPr>
            <a:r>
              <a:rPr lang="en-US" dirty="0" smtClean="0">
                <a:latin typeface="Century Gothic" pitchFamily="34" charset="0"/>
              </a:rPr>
              <a:t>Group of people you are trying to reach with your communication project</a:t>
            </a:r>
          </a:p>
          <a:p>
            <a:pPr eaLnBrk="1" fontAlgn="auto" hangingPunct="1">
              <a:spcAft>
                <a:spcPts val="0"/>
              </a:spcAft>
              <a:buFont typeface="Arial" pitchFamily="34" charset="0"/>
              <a:buChar char="•"/>
              <a:defRPr/>
            </a:pPr>
            <a:r>
              <a:rPr lang="en-US" dirty="0" smtClean="0">
                <a:latin typeface="Century Gothic" pitchFamily="34" charset="0"/>
              </a:rPr>
              <a:t>It includes people with similar </a:t>
            </a:r>
            <a:r>
              <a:rPr lang="en-US" dirty="0" err="1" smtClean="0">
                <a:latin typeface="Century Gothic" pitchFamily="34" charset="0"/>
              </a:rPr>
              <a:t>behaviours</a:t>
            </a:r>
            <a:r>
              <a:rPr lang="en-US" dirty="0" smtClean="0">
                <a:latin typeface="Century Gothic" pitchFamily="34" charset="0"/>
              </a:rPr>
              <a:t> and attitudes that the communication project intends to change</a:t>
            </a:r>
            <a:endParaRPr lang="en-US" dirty="0">
              <a:latin typeface="Century Gothic" pitchFamily="34" charset="0"/>
            </a:endParaRPr>
          </a:p>
        </p:txBody>
      </p:sp>
      <p:pic>
        <p:nvPicPr>
          <p:cNvPr id="19460" name="Picture 3"/>
          <p:cNvPicPr>
            <a:picLocks noChangeAspect="1" noChangeArrowheads="1"/>
          </p:cNvPicPr>
          <p:nvPr/>
        </p:nvPicPr>
        <p:blipFill>
          <a:blip r:embed="rId3" cstate="print"/>
          <a:srcRect/>
          <a:stretch>
            <a:fillRect/>
          </a:stretch>
        </p:blipFill>
        <p:spPr bwMode="auto">
          <a:xfrm>
            <a:off x="0" y="0"/>
            <a:ext cx="1047750" cy="676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smtClean="0">
                <a:latin typeface="Century Gothic" pitchFamily="34" charset="0"/>
              </a:rPr>
              <a:t>Activity</a:t>
            </a:r>
          </a:p>
        </p:txBody>
      </p:sp>
      <p:sp>
        <p:nvSpPr>
          <p:cNvPr id="3" name="Content Placeholder 2"/>
          <p:cNvSpPr>
            <a:spLocks noGrp="1"/>
          </p:cNvSpPr>
          <p:nvPr>
            <p:ph idx="1"/>
          </p:nvPr>
        </p:nvSpPr>
        <p:spPr>
          <a:xfrm>
            <a:off x="1143000" y="1447800"/>
            <a:ext cx="8001000" cy="4678363"/>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latin typeface="Century Gothic" pitchFamily="34" charset="0"/>
              </a:rPr>
              <a:t>Which group(s) of people is at greatest risk in your community?</a:t>
            </a:r>
          </a:p>
          <a:p>
            <a:pPr eaLnBrk="1" fontAlgn="auto" hangingPunct="1">
              <a:spcAft>
                <a:spcPts val="0"/>
              </a:spcAft>
              <a:buFont typeface="Arial" pitchFamily="34" charset="0"/>
              <a:buChar char="•"/>
              <a:defRPr/>
            </a:pPr>
            <a:r>
              <a:rPr lang="en-US" dirty="0" smtClean="0">
                <a:latin typeface="Century Gothic" pitchFamily="34" charset="0"/>
              </a:rPr>
              <a:t>Which group(s) needs the  health information or services and products like condoms the most?</a:t>
            </a:r>
          </a:p>
          <a:p>
            <a:pPr eaLnBrk="1" fontAlgn="auto" hangingPunct="1">
              <a:spcAft>
                <a:spcPts val="0"/>
              </a:spcAft>
              <a:buFont typeface="Arial" pitchFamily="34" charset="0"/>
              <a:buChar char="•"/>
              <a:defRPr/>
            </a:pPr>
            <a:r>
              <a:rPr lang="en-US" dirty="0" smtClean="0">
                <a:latin typeface="Century Gothic" pitchFamily="34" charset="0"/>
              </a:rPr>
              <a:t>Which group(s) suits your </a:t>
            </a:r>
            <a:r>
              <a:rPr lang="en-US" dirty="0" err="1" smtClean="0">
                <a:latin typeface="Century Gothic" pitchFamily="34" charset="0"/>
              </a:rPr>
              <a:t>organisation’s</a:t>
            </a:r>
            <a:r>
              <a:rPr lang="en-US" dirty="0" smtClean="0">
                <a:latin typeface="Century Gothic" pitchFamily="34" charset="0"/>
              </a:rPr>
              <a:t> objectives?</a:t>
            </a:r>
          </a:p>
          <a:p>
            <a:pPr eaLnBrk="1" fontAlgn="auto" hangingPunct="1">
              <a:spcAft>
                <a:spcPts val="0"/>
              </a:spcAft>
              <a:buFont typeface="Arial" pitchFamily="34" charset="0"/>
              <a:buChar char="•"/>
              <a:defRPr/>
            </a:pPr>
            <a:r>
              <a:rPr lang="en-US" dirty="0" smtClean="0">
                <a:latin typeface="Century Gothic" pitchFamily="34" charset="0"/>
              </a:rPr>
              <a:t>Which group(s) do you have the experience and the resources to work with?</a:t>
            </a:r>
            <a:endParaRPr lang="en-US" dirty="0">
              <a:latin typeface="Century Gothic" pitchFamily="34" charset="0"/>
            </a:endParaRPr>
          </a:p>
        </p:txBody>
      </p:sp>
      <p:pic>
        <p:nvPicPr>
          <p:cNvPr id="20484" name="Picture 3"/>
          <p:cNvPicPr>
            <a:picLocks noChangeAspect="1" noChangeArrowheads="1"/>
          </p:cNvPicPr>
          <p:nvPr/>
        </p:nvPicPr>
        <p:blipFill>
          <a:blip r:embed="rId3" cstate="print"/>
          <a:srcRect/>
          <a:stretch>
            <a:fillRect/>
          </a:stretch>
        </p:blipFill>
        <p:spPr bwMode="auto">
          <a:xfrm>
            <a:off x="0" y="0"/>
            <a:ext cx="1047750" cy="676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3535</Words>
  <Application>Microsoft Office PowerPoint</Application>
  <PresentationFormat>On-screen Show (4:3)</PresentationFormat>
  <Paragraphs>307</Paragraphs>
  <Slides>29</Slides>
  <Notes>29</Notes>
  <HiddenSlides>1</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Office Theme</vt:lpstr>
      <vt:lpstr>Photo Editor Photo</vt:lpstr>
      <vt:lpstr>Clip</vt:lpstr>
      <vt:lpstr>COMMUNITY BASED CONDOM DISTRIBUTION </vt:lpstr>
      <vt:lpstr>Step 1: Understanding vulnerability and risk in your community</vt:lpstr>
      <vt:lpstr>Risk and Vulnerability</vt:lpstr>
      <vt:lpstr>Why Consider Risk Factors?</vt:lpstr>
      <vt:lpstr>Activity: What are the risk factors in your community?</vt:lpstr>
      <vt:lpstr>Risk Mapping Exercise</vt:lpstr>
      <vt:lpstr>Slide 7</vt:lpstr>
      <vt:lpstr>Audience/Target Audience/Participant group/Key population</vt:lpstr>
      <vt:lpstr>Activity</vt:lpstr>
      <vt:lpstr>Primary &amp; Secondary Audiences  </vt:lpstr>
      <vt:lpstr>Target Populations Include:  </vt:lpstr>
      <vt:lpstr>Identifying Key Influences</vt:lpstr>
      <vt:lpstr>Planning using five integrated actions/strategies</vt:lpstr>
      <vt:lpstr>Communication Actions 1. Administrative Mobilization/ Public Relations/ Advocacy </vt:lpstr>
      <vt:lpstr>Communication Actions  2. Community Mobilisation</vt:lpstr>
      <vt:lpstr>Communication Actions  3. Advertising, (Promotion and Incentives): </vt:lpstr>
      <vt:lpstr>Slide 17</vt:lpstr>
      <vt:lpstr>Slide 18</vt:lpstr>
      <vt:lpstr>Slide 19</vt:lpstr>
      <vt:lpstr>Integrated Communication Actions 4.Personal Selling/Interpersonal Communication  </vt:lpstr>
      <vt:lpstr>Communication Actions  5. Point-of- Service Promotion:  </vt:lpstr>
      <vt:lpstr>Activity:  List activities under each action area you think appropriate to achieve your behavioural objective</vt:lpstr>
      <vt:lpstr>Group Activity</vt:lpstr>
      <vt:lpstr>Slide 24</vt:lpstr>
      <vt:lpstr>Talking to the community</vt:lpstr>
      <vt:lpstr>Talking to the community</vt:lpstr>
      <vt:lpstr>Roles and responsibilities of a Condom Distributor</vt:lpstr>
      <vt:lpstr>Monitoring Condom Distribution work</vt:lpstr>
      <vt:lpstr>Monitoring Condom Distribution 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TARGET GROUPS &amp; STRATEGIES TO REACH THEM</dc:title>
  <dc:creator>isikeli.vulavou</dc:creator>
  <cp:lastModifiedBy>Amandine Bollinger</cp:lastModifiedBy>
  <cp:revision>41</cp:revision>
  <dcterms:created xsi:type="dcterms:W3CDTF">2010-12-02T16:49:08Z</dcterms:created>
  <dcterms:modified xsi:type="dcterms:W3CDTF">2010-12-02T16:50:44Z</dcterms:modified>
</cp:coreProperties>
</file>